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33CC"/>
    <a:srgbClr val="FF3300"/>
    <a:srgbClr val="FF6600"/>
    <a:srgbClr val="99CC00"/>
    <a:srgbClr val="6600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78BDA4-8C17-45E1-9BF8-F86FA0428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07CA4D2-E8E4-40DD-AF4E-86F5B543AA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117F3E1-8E30-4560-9DAB-BCD7DC1A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8898D6-62AC-44B7-A7C6-AAC95E9B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900FD9-9F9A-4696-AC6D-C1CE82726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838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65FFD3-9EA9-4D97-B230-1A6AC760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D79496B-8B72-4C6E-BD59-B69613B73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4990F12-0A5D-4EBD-9775-7B0AE5F8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662C9BC-2A31-4837-8EBF-140E5E2C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C620ED-1AB3-4F10-AAEE-71EFAF27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906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3A6BF97-D5B2-44AC-A998-4200EC5977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793E3D5-58F2-4F1C-939A-95D169297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1EF1B34-D130-4C54-B445-43A1E925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E579463-720D-4C40-BA50-21893FCAD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2EC6237-7033-42E9-80DE-C46EFFC45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565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EB7C99-02BE-478C-996D-6356B292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AB48AD-954B-4097-9687-1A8CD4744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5A37D30-FED6-452B-A737-F51747D2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1AA46EB-FDCF-46CD-A7C2-CAA5D2CC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823750-9364-4ED4-9D6B-46D013AF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18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56AEB6-1716-4C20-B9F4-0D63A1F42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426F5C1-692F-426B-A8DB-7E3E81117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C098A51-F6DD-4BAF-AB62-D1C8735C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CF4982A-1D9A-4A68-BEDC-39DE2652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0A964F3-7EA7-49C0-A158-389A84D36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711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10001E-E462-4C33-BE05-167E80E78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2D825E3-A318-4EF8-9624-B30FA9E755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A84F8A0-3E3F-4694-B2C2-E384C3055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786094C-74C9-4B8F-80FB-03BD44813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F611369-2C46-452F-9D69-803C40A07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0BC49E5-A99C-4F3D-B2C8-CBEAAF49A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431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0AD739-62B4-4778-B974-190093F4E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1EE7DE6-1043-40E1-9840-EF4D835A7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F4B7165-3D06-43C7-8DA5-9E8CE7CF1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69180FC-400B-4057-86D9-A41785784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C355D23-0C9F-44EF-B291-AAED2AD8C7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E9F1736C-B115-48D3-8A29-F705E0A93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891FD17-FCCB-431D-A29A-BB25CDDDF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DC60BF81-464F-4AA4-B3BA-22D277D5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295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29FC83-28E8-4EFA-B74E-2747FB6A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10E8BA2-F37E-4D99-9BC1-F9717ED5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41D3E21-17C1-4356-9D9D-CF9C4EAA7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313657F-169B-45E2-B6F4-2E012797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708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B1A3921-42A9-4C81-9847-120A86A9E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89178CE-608F-4926-9D01-69654F36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1B79272-3C66-42B7-9B13-BA7021647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776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865D75-081C-4FB7-84F4-ED131BE1E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CD4EBE-E6CD-4A96-B1C9-DE6B15FB2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37F8FD6-3AA3-4E1F-B871-DD00DD2E3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75B22DB-FE85-4491-A8E4-510165FF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2F973C-6E84-49DC-AF8E-90E95101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DE298A1-3013-456F-9207-55F89C23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166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01366B-4BB6-4142-91F6-BC0A48C72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3BB4A00-9106-4115-AE53-9B8A233ADB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43803E2-E5B0-480F-8F47-D7974D1FB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A4D19F4-CCE9-4C29-8908-4C7CBE7AD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66BF9A4-F83D-4BCF-A317-6E488882D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D80AF8-C46E-4D54-97A1-5AD5B749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470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4DC21FA-5BAE-4A30-9882-C353C838A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D1B6231-E45B-4DBD-A068-71DF7A1CF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5DD025F-7764-49E7-84B7-E02B8F25B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FE65B-9EC5-433E-995E-490E82F87C2B}" type="datetimeFigureOut">
              <a:rPr lang="hr-HR" smtClean="0"/>
              <a:t>3.12.2022.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9A7C05-5274-408F-B191-DA3D1891E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8DC61B-907E-4BB2-A9C6-1E48EAD1B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0084-C7BB-44DF-9EDC-6E419EE1A7D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50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FA9BC1-C40B-4DE0-A486-E4838C333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Složi poslovicu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9621D97-CDB2-4E26-BA09-4D22C95567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vježba</a:t>
            </a:r>
          </a:p>
        </p:txBody>
      </p:sp>
    </p:spTree>
    <p:extLst>
      <p:ext uri="{BB962C8B-B14F-4D97-AF65-F5344CB8AC3E}">
        <p14:creationId xmlns:p14="http://schemas.microsoft.com/office/powerpoint/2010/main" val="196467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1EA79CF-0FE4-4ED3-8EC9-E876C002E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0693" y="833024"/>
            <a:ext cx="5157787" cy="823912"/>
          </a:xfrm>
          <a:ln w="57150">
            <a:solidFill>
              <a:srgbClr val="FFFF00"/>
            </a:solidFill>
          </a:ln>
        </p:spPr>
        <p:txBody>
          <a:bodyPr/>
          <a:lstStyle/>
          <a:p>
            <a:r>
              <a:rPr lang="hr-HR" dirty="0">
                <a:solidFill>
                  <a:srgbClr val="006600"/>
                </a:solidFill>
              </a:rPr>
              <a:t>Od zadanih riječi složi rečenicu.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769A5BE-34C5-4859-B630-E2CC50CF4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38100">
            <a:solidFill>
              <a:srgbClr val="FFFF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     ostaviti</a:t>
            </a:r>
          </a:p>
          <a:p>
            <a:endParaRPr lang="hr-HR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  neće </a:t>
            </a:r>
          </a:p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te</a:t>
            </a:r>
          </a:p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                    nikad</a:t>
            </a:r>
          </a:p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                      pravi</a:t>
            </a:r>
          </a:p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prijatelj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637068AD-EB4C-446A-B680-A60D604B6D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7" y="1948483"/>
            <a:ext cx="5183188" cy="3684588"/>
          </a:xfrm>
          <a:ln w="38100"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endParaRPr lang="hr-HR" dirty="0"/>
          </a:p>
          <a:p>
            <a:r>
              <a:rPr lang="hr-HR" dirty="0"/>
              <a:t>                 </a:t>
            </a:r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šuti</a:t>
            </a:r>
          </a:p>
          <a:p>
            <a:endParaRPr lang="hr-HR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    se</a:t>
            </a:r>
          </a:p>
          <a:p>
            <a:endParaRPr lang="hr-HR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                                   tko</a:t>
            </a:r>
          </a:p>
          <a:p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          onoga</a:t>
            </a:r>
          </a:p>
          <a:p>
            <a:r>
              <a:rPr lang="hr-HR" dirty="0">
                <a:solidFill>
                  <a:srgbClr val="7030A0"/>
                </a:solidFill>
                <a:latin typeface="Arial Black" panose="020B0A04020102020204" pitchFamily="34" charset="0"/>
              </a:rPr>
              <a:t>                                                čuvaj</a:t>
            </a:r>
          </a:p>
        </p:txBody>
      </p:sp>
    </p:spTree>
    <p:extLst>
      <p:ext uri="{BB962C8B-B14F-4D97-AF65-F5344CB8AC3E}">
        <p14:creationId xmlns:p14="http://schemas.microsoft.com/office/powerpoint/2010/main" val="413621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EA01021-FF5C-4166-AB4E-5D155ACB1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35231"/>
            <a:ext cx="5157787" cy="3684588"/>
          </a:xfrm>
          <a:ln w="38100">
            <a:solidFill>
              <a:srgbClr val="00B0F0"/>
            </a:solidFill>
          </a:ln>
        </p:spPr>
        <p:txBody>
          <a:bodyPr/>
          <a:lstStyle/>
          <a:p>
            <a:r>
              <a:rPr lang="hr-HR" dirty="0">
                <a:solidFill>
                  <a:srgbClr val="6600FF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                           je</a:t>
            </a:r>
          </a:p>
          <a:p>
            <a:r>
              <a:rPr lang="hr-HR" dirty="0">
                <a:solidFill>
                  <a:srgbClr val="6600FF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svaki</a:t>
            </a:r>
          </a:p>
          <a:p>
            <a:endParaRPr lang="hr-HR" dirty="0">
              <a:solidFill>
                <a:srgbClr val="6600FF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hr-HR" dirty="0">
                <a:solidFill>
                  <a:srgbClr val="6600FF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         težak</a:t>
            </a:r>
          </a:p>
          <a:p>
            <a:r>
              <a:rPr lang="hr-HR" dirty="0">
                <a:solidFill>
                  <a:srgbClr val="6600FF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                             početak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68E908B-8F64-4586-9529-B0EC752C0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 w="57150">
            <a:solidFill>
              <a:srgbClr val="006600"/>
            </a:solidFill>
          </a:ln>
        </p:spPr>
        <p:txBody>
          <a:bodyPr/>
          <a:lstStyle/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       do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je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               put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trnovit </a:t>
            </a:r>
          </a:p>
          <a:p>
            <a:endParaRPr lang="hr-HR" dirty="0">
              <a:solidFill>
                <a:srgbClr val="3333CC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zvijezda</a:t>
            </a:r>
          </a:p>
        </p:txBody>
      </p:sp>
      <p:sp>
        <p:nvSpPr>
          <p:cNvPr id="7" name="Rezervirano mjesto teksta 2">
            <a:extLst>
              <a:ext uri="{FF2B5EF4-FFF2-40B4-BE49-F238E27FC236}">
                <a16:creationId xmlns:a16="http://schemas.microsoft.com/office/drawing/2014/main" id="{56D5780A-D46C-4080-B5F7-C1B47C44C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0693" y="833024"/>
            <a:ext cx="5157787" cy="823912"/>
          </a:xfrm>
          <a:ln w="57150">
            <a:solidFill>
              <a:srgbClr val="FFFF00"/>
            </a:solidFill>
          </a:ln>
        </p:spPr>
        <p:txBody>
          <a:bodyPr/>
          <a:lstStyle/>
          <a:p>
            <a:r>
              <a:rPr lang="hr-HR" dirty="0">
                <a:solidFill>
                  <a:srgbClr val="006600"/>
                </a:solidFill>
              </a:rPr>
              <a:t>Od zadanih riječi složi rečenicu.</a:t>
            </a:r>
          </a:p>
        </p:txBody>
      </p:sp>
    </p:spTree>
    <p:extLst>
      <p:ext uri="{BB962C8B-B14F-4D97-AF65-F5344CB8AC3E}">
        <p14:creationId xmlns:p14="http://schemas.microsoft.com/office/powerpoint/2010/main" val="99036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2C48BB1-35F6-43D5-888E-CBC45DF29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381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se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se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         hoće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                      može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sve</a:t>
            </a:r>
          </a:p>
          <a:p>
            <a:r>
              <a:rPr lang="hr-HR" dirty="0">
                <a:solidFill>
                  <a:srgbClr val="3333CC"/>
                </a:solidFill>
                <a:latin typeface="Arial Black" panose="020B0A04020102020204" pitchFamily="34" charset="0"/>
              </a:rPr>
              <a:t>                                    kad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D208563-70E9-42AA-9054-414A909037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 w="38100">
            <a:solidFill>
              <a:srgbClr val="006600"/>
            </a:solidFill>
          </a:ln>
        </p:spPr>
        <p:txBody>
          <a:bodyPr>
            <a:normAutofit lnSpcReduction="10000"/>
          </a:bodyPr>
          <a:lstStyle/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pa</a:t>
            </a:r>
          </a:p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                     onda </a:t>
            </a:r>
          </a:p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                                           hop </a:t>
            </a:r>
          </a:p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             skoči</a:t>
            </a:r>
          </a:p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                                   reci</a:t>
            </a:r>
          </a:p>
          <a:p>
            <a:r>
              <a:rPr lang="hr-HR" dirty="0">
                <a:solidFill>
                  <a:srgbClr val="0099FF"/>
                </a:solidFill>
                <a:latin typeface="Arial Black" panose="020B0A04020102020204" pitchFamily="34" charset="0"/>
              </a:rPr>
              <a:t>              prvo</a:t>
            </a:r>
          </a:p>
        </p:txBody>
      </p:sp>
      <p:sp>
        <p:nvSpPr>
          <p:cNvPr id="7" name="Rezervirano mjesto teksta 2">
            <a:extLst>
              <a:ext uri="{FF2B5EF4-FFF2-40B4-BE49-F238E27FC236}">
                <a16:creationId xmlns:a16="http://schemas.microsoft.com/office/drawing/2014/main" id="{752234E8-99EA-4874-B475-93339DAC1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946" y="1005302"/>
            <a:ext cx="5157787" cy="823912"/>
          </a:xfrm>
          <a:ln w="57150">
            <a:solidFill>
              <a:srgbClr val="FFFF00"/>
            </a:solidFill>
          </a:ln>
        </p:spPr>
        <p:txBody>
          <a:bodyPr/>
          <a:lstStyle/>
          <a:p>
            <a:r>
              <a:rPr lang="hr-HR" dirty="0">
                <a:solidFill>
                  <a:srgbClr val="006600"/>
                </a:solidFill>
              </a:rPr>
              <a:t>Od zadanih riječi složi rečenicu.</a:t>
            </a:r>
          </a:p>
        </p:txBody>
      </p:sp>
    </p:spTree>
    <p:extLst>
      <p:ext uri="{BB962C8B-B14F-4D97-AF65-F5344CB8AC3E}">
        <p14:creationId xmlns:p14="http://schemas.microsoft.com/office/powerpoint/2010/main" val="308248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BCEB75-7998-4BF6-80C0-AE46A69B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4" y="365125"/>
            <a:ext cx="11208026" cy="1325563"/>
          </a:xfrm>
          <a:ln w="3810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hr-HR" sz="3200" dirty="0">
                <a:solidFill>
                  <a:srgbClr val="6600FF"/>
                </a:solidFill>
                <a:latin typeface="Arial Black" panose="020B0A04020102020204" pitchFamily="34" charset="0"/>
              </a:rPr>
              <a:t>Uporabi prilog: danas, </a:t>
            </a:r>
            <a:r>
              <a:rPr lang="hr-HR" sz="3200" i="1" dirty="0">
                <a:solidFill>
                  <a:srgbClr val="6600FF"/>
                </a:solidFill>
                <a:latin typeface="Arial Black" panose="020B0A04020102020204" pitchFamily="34" charset="0"/>
              </a:rPr>
              <a:t>prije, sutra, kasnije i dobit </a:t>
            </a:r>
            <a:r>
              <a:rPr lang="hr-HR" sz="3200" dirty="0">
                <a:solidFill>
                  <a:srgbClr val="6600FF"/>
                </a:solidFill>
                <a:latin typeface="Arial Black" panose="020B0A04020102020204" pitchFamily="34" charset="0"/>
              </a:rPr>
              <a:t>ćeš hrvatske poslovice.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788F33C-8014-4CA3-9885-85B4327BC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825625"/>
            <a:ext cx="11035748" cy="4351338"/>
          </a:xfrm>
          <a:ln w="57150">
            <a:solidFill>
              <a:srgbClr val="99CC00"/>
            </a:solidFill>
          </a:ln>
        </p:spPr>
        <p:txBody>
          <a:bodyPr/>
          <a:lstStyle/>
          <a:p>
            <a:r>
              <a:rPr lang="hr-HR" dirty="0">
                <a:solidFill>
                  <a:srgbClr val="0070C0"/>
                </a:solidFill>
                <a:latin typeface="Arial Black" panose="020B0A04020102020204" pitchFamily="34" charset="0"/>
              </a:rPr>
              <a:t>Zlo i dobro ____________ ili ___________ dobiju što zasluže.</a:t>
            </a:r>
          </a:p>
          <a:p>
            <a:endParaRPr lang="hr-HR" dirty="0"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FF6600"/>
                </a:solidFill>
                <a:latin typeface="Arial Black" panose="020B0A04020102020204" pitchFamily="34" charset="0"/>
              </a:rPr>
              <a:t>Vrijedno radi ______________, a lijeno  ___________________ .</a:t>
            </a:r>
          </a:p>
          <a:p>
            <a:endParaRPr lang="hr-HR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endParaRPr lang="hr-HR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006600"/>
                </a:solidFill>
                <a:latin typeface="Arial Black" panose="020B0A04020102020204" pitchFamily="34" charset="0"/>
              </a:rPr>
              <a:t>Zlo i dobro prije ili kasnije dobiju što zasluže.</a:t>
            </a:r>
          </a:p>
          <a:p>
            <a:endParaRPr lang="hr-HR" dirty="0">
              <a:solidFill>
                <a:srgbClr val="006600"/>
              </a:solidFill>
              <a:latin typeface="Arial Black" panose="020B0A04020102020204" pitchFamily="34" charset="0"/>
            </a:endParaRPr>
          </a:p>
          <a:p>
            <a:r>
              <a:rPr lang="hr-HR" dirty="0">
                <a:solidFill>
                  <a:srgbClr val="006600"/>
                </a:solidFill>
                <a:latin typeface="Arial Black" panose="020B0A04020102020204" pitchFamily="34" charset="0"/>
              </a:rPr>
              <a:t>Vrijedno radi danas, a lijeno sutra.</a:t>
            </a:r>
          </a:p>
        </p:txBody>
      </p:sp>
    </p:spTree>
    <p:extLst>
      <p:ext uri="{BB962C8B-B14F-4D97-AF65-F5344CB8AC3E}">
        <p14:creationId xmlns:p14="http://schemas.microsoft.com/office/powerpoint/2010/main" val="198674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85F978-9B3D-41C5-91D7-60D8BBDE1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17" y="5002"/>
            <a:ext cx="11115261" cy="1325563"/>
          </a:xfrm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hr-HR" sz="2800" dirty="0">
                <a:solidFill>
                  <a:srgbClr val="FF6600"/>
                </a:solidFill>
                <a:latin typeface="Arial Black" panose="020B0A04020102020204" pitchFamily="34" charset="0"/>
              </a:rPr>
              <a:t>Dopuni poslovicu odgovarajućom imenicom.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E2F8DB-19F8-4BFD-B1EE-C36ACE0B1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1537252"/>
            <a:ext cx="11887200" cy="4876799"/>
          </a:xfrm>
          <a:ln w="38100">
            <a:solidFill>
              <a:srgbClr val="FF3300"/>
            </a:solidFill>
          </a:ln>
        </p:spPr>
        <p:txBody>
          <a:bodyPr>
            <a:normAutofit/>
          </a:bodyPr>
          <a:lstStyle/>
          <a:p>
            <a:r>
              <a:rPr lang="hr-HR" sz="2000" dirty="0">
                <a:solidFill>
                  <a:srgbClr val="FF0000"/>
                </a:solidFill>
                <a:latin typeface="Arial Black" panose="020B0A04020102020204" pitchFamily="34" charset="0"/>
              </a:rPr>
              <a:t>Dobro _________ nema __________. ( jelo, selo, djelo, mane, cijene, sjene)</a:t>
            </a:r>
          </a:p>
          <a:p>
            <a:endParaRPr lang="hr-HR" sz="2000" dirty="0">
              <a:latin typeface="Arial Black" panose="020B0A04020102020204" pitchFamily="34" charset="0"/>
            </a:endParaRPr>
          </a:p>
          <a:p>
            <a:r>
              <a:rPr lang="hr-HR" sz="2000" dirty="0">
                <a:solidFill>
                  <a:srgbClr val="3333CC"/>
                </a:solidFill>
                <a:latin typeface="Arial Black" panose="020B0A04020102020204" pitchFamily="34" charset="0"/>
              </a:rPr>
              <a:t>Male _________ učvršćuju ________ . (povezanosti, ljubaznosti, prijateljstva, jezike)</a:t>
            </a:r>
          </a:p>
          <a:p>
            <a:endParaRPr lang="hr-HR" sz="2000" dirty="0">
              <a:latin typeface="Arial Black" panose="020B0A04020102020204" pitchFamily="34" charset="0"/>
            </a:endParaRPr>
          </a:p>
          <a:p>
            <a:r>
              <a:rPr lang="hr-HR" sz="2000" dirty="0">
                <a:solidFill>
                  <a:srgbClr val="006600"/>
                </a:solidFill>
                <a:latin typeface="Arial Black" panose="020B0A04020102020204" pitchFamily="34" charset="0"/>
              </a:rPr>
              <a:t>Blago ________ kad se naslanja na ________ (žalu, šalu, obalu, pohvalu)</a:t>
            </a:r>
          </a:p>
          <a:p>
            <a:endParaRPr lang="hr-HR" sz="2000" dirty="0">
              <a:solidFill>
                <a:srgbClr val="006600"/>
              </a:solidFill>
              <a:latin typeface="Arial Black" panose="020B0A04020102020204" pitchFamily="34" charset="0"/>
            </a:endParaRPr>
          </a:p>
          <a:p>
            <a:r>
              <a:rPr lang="hr-HR" sz="2000" dirty="0">
                <a:solidFill>
                  <a:srgbClr val="FF0000"/>
                </a:solidFill>
                <a:latin typeface="Arial Black" panose="020B0A04020102020204" pitchFamily="34" charset="0"/>
              </a:rPr>
              <a:t>Dobro _________ nema __________. ( jelo, selo, </a:t>
            </a:r>
            <a:r>
              <a:rPr lang="hr-HR" sz="2000" u="sng" dirty="0">
                <a:solidFill>
                  <a:srgbClr val="FF0000"/>
                </a:solidFill>
                <a:latin typeface="Arial Black" panose="020B0A04020102020204" pitchFamily="34" charset="0"/>
              </a:rPr>
              <a:t>djelo, </a:t>
            </a:r>
            <a:r>
              <a:rPr lang="hr-HR" sz="2000" dirty="0">
                <a:solidFill>
                  <a:srgbClr val="FF0000"/>
                </a:solidFill>
                <a:latin typeface="Arial Black" panose="020B0A04020102020204" pitchFamily="34" charset="0"/>
              </a:rPr>
              <a:t>mane, </a:t>
            </a:r>
            <a:r>
              <a:rPr lang="hr-HR" sz="2000" u="sng" dirty="0">
                <a:solidFill>
                  <a:srgbClr val="FF0000"/>
                </a:solidFill>
                <a:latin typeface="Arial Black" panose="020B0A04020102020204" pitchFamily="34" charset="0"/>
              </a:rPr>
              <a:t>cijene</a:t>
            </a:r>
            <a:r>
              <a:rPr lang="hr-HR" sz="2000" dirty="0">
                <a:solidFill>
                  <a:srgbClr val="FF0000"/>
                </a:solidFill>
                <a:latin typeface="Arial Black" panose="020B0A04020102020204" pitchFamily="34" charset="0"/>
              </a:rPr>
              <a:t>, sjene)</a:t>
            </a:r>
          </a:p>
          <a:p>
            <a:endParaRPr lang="hr-HR" sz="2000" dirty="0">
              <a:latin typeface="Arial Black" panose="020B0A04020102020204" pitchFamily="34" charset="0"/>
            </a:endParaRPr>
          </a:p>
          <a:p>
            <a:r>
              <a:rPr lang="hr-HR" sz="2000" dirty="0">
                <a:solidFill>
                  <a:srgbClr val="3333CC"/>
                </a:solidFill>
                <a:latin typeface="Arial Black" panose="020B0A04020102020204" pitchFamily="34" charset="0"/>
              </a:rPr>
              <a:t>Male _________ učvršćuju ________ . (povezanosti, </a:t>
            </a:r>
            <a:r>
              <a:rPr lang="hr-HR" sz="2000" u="sng" dirty="0">
                <a:solidFill>
                  <a:srgbClr val="3333CC"/>
                </a:solidFill>
                <a:latin typeface="Arial Black" panose="020B0A04020102020204" pitchFamily="34" charset="0"/>
              </a:rPr>
              <a:t>ljubaznosti</a:t>
            </a:r>
            <a:r>
              <a:rPr lang="hr-HR" sz="2000" dirty="0">
                <a:solidFill>
                  <a:srgbClr val="3333CC"/>
                </a:solidFill>
                <a:latin typeface="Arial Black" panose="020B0A04020102020204" pitchFamily="34" charset="0"/>
              </a:rPr>
              <a:t>, </a:t>
            </a:r>
            <a:r>
              <a:rPr lang="hr-HR" sz="2000" u="sng" dirty="0">
                <a:solidFill>
                  <a:srgbClr val="3333CC"/>
                </a:solidFill>
                <a:latin typeface="Arial Black" panose="020B0A04020102020204" pitchFamily="34" charset="0"/>
              </a:rPr>
              <a:t>prijateljstva, </a:t>
            </a:r>
            <a:r>
              <a:rPr lang="hr-HR" sz="2000" dirty="0">
                <a:solidFill>
                  <a:srgbClr val="3333CC"/>
                </a:solidFill>
                <a:latin typeface="Arial Black" panose="020B0A04020102020204" pitchFamily="34" charset="0"/>
              </a:rPr>
              <a:t>jezike)</a:t>
            </a:r>
          </a:p>
          <a:p>
            <a:endParaRPr lang="hr-HR" sz="2000" dirty="0">
              <a:latin typeface="Arial Black" panose="020B0A04020102020204" pitchFamily="34" charset="0"/>
            </a:endParaRPr>
          </a:p>
          <a:p>
            <a:r>
              <a:rPr lang="hr-HR" sz="2000" dirty="0">
                <a:solidFill>
                  <a:srgbClr val="006600"/>
                </a:solidFill>
                <a:latin typeface="Arial Black" panose="020B0A04020102020204" pitchFamily="34" charset="0"/>
              </a:rPr>
              <a:t>Blago ________ kad se naslanja na ________ (</a:t>
            </a:r>
            <a:r>
              <a:rPr lang="hr-HR" sz="2000" u="sng" dirty="0">
                <a:solidFill>
                  <a:srgbClr val="006600"/>
                </a:solidFill>
                <a:latin typeface="Arial Black" panose="020B0A04020102020204" pitchFamily="34" charset="0"/>
              </a:rPr>
              <a:t>žalu</a:t>
            </a:r>
            <a:r>
              <a:rPr lang="hr-HR" sz="2000" dirty="0">
                <a:solidFill>
                  <a:srgbClr val="006600"/>
                </a:solidFill>
                <a:latin typeface="Arial Black" panose="020B0A04020102020204" pitchFamily="34" charset="0"/>
              </a:rPr>
              <a:t>, šalu, </a:t>
            </a:r>
            <a:r>
              <a:rPr lang="hr-HR" sz="2000" u="sng" dirty="0">
                <a:solidFill>
                  <a:srgbClr val="006600"/>
                </a:solidFill>
                <a:latin typeface="Arial Black" panose="020B0A04020102020204" pitchFamily="34" charset="0"/>
              </a:rPr>
              <a:t>obalu</a:t>
            </a:r>
            <a:r>
              <a:rPr lang="hr-HR" sz="2000" dirty="0">
                <a:solidFill>
                  <a:srgbClr val="006600"/>
                </a:solidFill>
                <a:latin typeface="Arial Black" panose="020B0A04020102020204" pitchFamily="34" charset="0"/>
              </a:rPr>
              <a:t>, pohvalu)</a:t>
            </a:r>
          </a:p>
          <a:p>
            <a:endParaRPr lang="hr-HR" sz="2000" dirty="0">
              <a:solidFill>
                <a:srgbClr val="0066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62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231</Words>
  <Application>Microsoft Office PowerPoint</Application>
  <PresentationFormat>Široki zaslon</PresentationFormat>
  <Paragraphs>64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Tema sustava Office</vt:lpstr>
      <vt:lpstr>Složi poslovicu </vt:lpstr>
      <vt:lpstr>PowerPoint prezentacija</vt:lpstr>
      <vt:lpstr>PowerPoint prezentacija</vt:lpstr>
      <vt:lpstr>PowerPoint prezentacija</vt:lpstr>
      <vt:lpstr>Uporabi prilog: danas, prije, sutra, kasnije i dobit ćeš hrvatske poslovice.</vt:lpstr>
      <vt:lpstr>Dopuni poslovicu odgovarajućom imenicom.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Složi poslovicu </dc:title>
  <dc:creator>Senija Komić</dc:creator>
  <cp:lastModifiedBy>Senija Komić</cp:lastModifiedBy>
  <cp:revision>6</cp:revision>
  <dcterms:created xsi:type="dcterms:W3CDTF">2022-12-03T12:48:27Z</dcterms:created>
  <dcterms:modified xsi:type="dcterms:W3CDTF">2022-12-03T21:04:27Z</dcterms:modified>
</cp:coreProperties>
</file>