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99FF"/>
    <a:srgbClr val="0000FF"/>
    <a:srgbClr val="FF9900"/>
    <a:srgbClr val="FF6600"/>
    <a:srgbClr val="FFCC00"/>
    <a:srgbClr val="0033CC"/>
    <a:srgbClr val="00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4" d="100"/>
          <a:sy n="84" d="100"/>
        </p:scale>
        <p:origin x="96" y="1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r-HR" smtClean="0"/>
              <a:t>Kliknite da biste uredili stil podnaslova matrice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640AA-DB3A-4E5D-B387-AB970B74BD51}" type="datetimeFigureOut">
              <a:rPr lang="hr-HR" smtClean="0"/>
              <a:t>6.11.2021.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EE4E5-1CAA-48F2-AB89-453B60865E6F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7958790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640AA-DB3A-4E5D-B387-AB970B74BD51}" type="datetimeFigureOut">
              <a:rPr lang="hr-HR" smtClean="0"/>
              <a:t>6.11.2021.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EE4E5-1CAA-48F2-AB89-453B60865E6F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2633589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640AA-DB3A-4E5D-B387-AB970B74BD51}" type="datetimeFigureOut">
              <a:rPr lang="hr-HR" smtClean="0"/>
              <a:t>6.11.2021.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EE4E5-1CAA-48F2-AB89-453B60865E6F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0693065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640AA-DB3A-4E5D-B387-AB970B74BD51}" type="datetimeFigureOut">
              <a:rPr lang="hr-HR" smtClean="0"/>
              <a:t>6.11.2021.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EE4E5-1CAA-48F2-AB89-453B60865E6F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3350325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sekci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640AA-DB3A-4E5D-B387-AB970B74BD51}" type="datetimeFigureOut">
              <a:rPr lang="hr-HR" smtClean="0"/>
              <a:t>6.11.2021.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EE4E5-1CAA-48F2-AB89-453B60865E6F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9679931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640AA-DB3A-4E5D-B387-AB970B74BD51}" type="datetimeFigureOut">
              <a:rPr lang="hr-HR" smtClean="0"/>
              <a:t>6.11.2021.</a:t>
            </a:fld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EE4E5-1CAA-48F2-AB89-453B60865E6F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0015424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5" name="Rezervirano mjesto teksta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6" name="Rezervirano mjesto sadržaja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7" name="Rezervirano mjesto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640AA-DB3A-4E5D-B387-AB970B74BD51}" type="datetimeFigureOut">
              <a:rPr lang="hr-HR" smtClean="0"/>
              <a:t>6.11.2021.</a:t>
            </a:fld>
            <a:endParaRPr lang="hr-HR"/>
          </a:p>
        </p:txBody>
      </p:sp>
      <p:sp>
        <p:nvSpPr>
          <p:cNvPr id="8" name="Rezervirano mjesto podnožj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Rezervirano mjesto broja slajd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EE4E5-1CAA-48F2-AB89-453B60865E6F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5449812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640AA-DB3A-4E5D-B387-AB970B74BD51}" type="datetimeFigureOut">
              <a:rPr lang="hr-HR" smtClean="0"/>
              <a:t>6.11.2021.</a:t>
            </a:fld>
            <a:endParaRPr lang="hr-HR"/>
          </a:p>
        </p:txBody>
      </p:sp>
      <p:sp>
        <p:nvSpPr>
          <p:cNvPr id="4" name="Rezervirano mjesto podnožj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EE4E5-1CAA-48F2-AB89-453B60865E6F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1188565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640AA-DB3A-4E5D-B387-AB970B74BD51}" type="datetimeFigureOut">
              <a:rPr lang="hr-HR" smtClean="0"/>
              <a:t>6.11.2021.</a:t>
            </a:fld>
            <a:endParaRPr lang="hr-HR"/>
          </a:p>
        </p:txBody>
      </p:sp>
      <p:sp>
        <p:nvSpPr>
          <p:cNvPr id="3" name="Rezervirano mjesto podnožj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EE4E5-1CAA-48F2-AB89-453B60865E6F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0172388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640AA-DB3A-4E5D-B387-AB970B74BD51}" type="datetimeFigureOut">
              <a:rPr lang="hr-HR" smtClean="0"/>
              <a:t>6.11.2021.</a:t>
            </a:fld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EE4E5-1CAA-48F2-AB89-453B60865E6F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8854766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slik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r-HR"/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640AA-DB3A-4E5D-B387-AB970B74BD51}" type="datetimeFigureOut">
              <a:rPr lang="hr-HR" smtClean="0"/>
              <a:t>6.11.2021.</a:t>
            </a:fld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EE4E5-1CAA-48F2-AB89-453B60865E6F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7723128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naslova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7640AA-DB3A-4E5D-B387-AB970B74BD51}" type="datetimeFigureOut">
              <a:rPr lang="hr-HR" smtClean="0"/>
              <a:t>6.11.2021.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BEE4E5-1CAA-48F2-AB89-453B60865E6F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0043822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r-HR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Prijedlozi i prilozi u zagonetkama</a:t>
            </a:r>
            <a:endParaRPr lang="hr-HR" b="1" dirty="0">
              <a:solidFill>
                <a:srgbClr val="0000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3155440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454152" y="79121"/>
            <a:ext cx="7235952" cy="4351338"/>
          </a:xfrm>
          <a:ln w="57150">
            <a:solidFill>
              <a:srgbClr val="0000FF"/>
            </a:solidFill>
          </a:ln>
        </p:spPr>
        <p:txBody>
          <a:bodyPr>
            <a:normAutofit fontScale="92500" lnSpcReduction="10000"/>
          </a:bodyPr>
          <a:lstStyle/>
          <a:p>
            <a:pPr>
              <a:lnSpc>
                <a:spcPct val="150000"/>
              </a:lnSpc>
            </a:pPr>
            <a:r>
              <a:rPr lang="hr-HR" sz="4000" dirty="0">
                <a:solidFill>
                  <a:srgbClr val="FF99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Samo noću bdijem,</a:t>
            </a:r>
            <a:r>
              <a:rPr lang="hr-HR" sz="4000" dirty="0" smtClean="0">
                <a:solidFill>
                  <a:srgbClr val="FF99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hr-HR" sz="4000" dirty="0" smtClean="0">
                <a:solidFill>
                  <a:srgbClr val="FF99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hr-HR" sz="4000" dirty="0">
                <a:solidFill>
                  <a:srgbClr val="FF99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na nebu se krijem,</a:t>
            </a:r>
            <a:r>
              <a:rPr lang="hr-HR" sz="4000" dirty="0" smtClean="0">
                <a:solidFill>
                  <a:srgbClr val="FF99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hr-HR" sz="4000" dirty="0" smtClean="0">
                <a:solidFill>
                  <a:srgbClr val="FF99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hr-HR" sz="4000" dirty="0">
                <a:solidFill>
                  <a:srgbClr val="FF99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mlad, star ili ljut</a:t>
            </a:r>
            <a:r>
              <a:rPr lang="hr-HR" sz="4000" dirty="0" smtClean="0">
                <a:solidFill>
                  <a:srgbClr val="FF99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hr-HR" sz="4000" dirty="0" smtClean="0">
                <a:solidFill>
                  <a:srgbClr val="FF99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hr-HR" sz="4000" dirty="0">
                <a:solidFill>
                  <a:srgbClr val="FF99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uvijek sam </a:t>
            </a:r>
            <a:r>
              <a:rPr lang="hr-HR" sz="4000" dirty="0" err="1">
                <a:solidFill>
                  <a:srgbClr val="FF99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</a:t>
            </a:r>
            <a:r>
              <a:rPr lang="hr-HR" sz="4000" dirty="0">
                <a:solidFill>
                  <a:srgbClr val="FF99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limun žut</a:t>
            </a:r>
            <a:r>
              <a:rPr lang="hr-HR" sz="4000" dirty="0" smtClean="0">
                <a:solidFill>
                  <a:srgbClr val="FF99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</a:p>
          <a:p>
            <a:pPr algn="r">
              <a:lnSpc>
                <a:spcPct val="150000"/>
              </a:lnSpc>
            </a:pPr>
            <a:r>
              <a:rPr lang="hr-HR" sz="40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mjesec</a:t>
            </a:r>
            <a:endParaRPr lang="hr-HR" sz="4000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Pravokutnik 3"/>
          <p:cNvSpPr/>
          <p:nvPr/>
        </p:nvSpPr>
        <p:spPr>
          <a:xfrm>
            <a:off x="8942832" y="2583974"/>
            <a:ext cx="1892808" cy="830997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76200">
            <a:solidFill>
              <a:srgbClr val="0000FF"/>
            </a:solidFill>
          </a:ln>
        </p:spPr>
        <p:txBody>
          <a:bodyPr wrap="square">
            <a:spAutoFit/>
          </a:bodyPr>
          <a:lstStyle/>
          <a:p>
            <a:r>
              <a:rPr lang="hr-HR" sz="2400" dirty="0">
                <a:solidFill>
                  <a:srgbClr val="110070"/>
                </a:solidFill>
                <a:latin typeface="verdana" panose="020B0604030504040204" pitchFamily="34" charset="0"/>
              </a:rPr>
              <a:t>n</a:t>
            </a:r>
            <a:r>
              <a:rPr lang="hr-HR" sz="2400" dirty="0" smtClean="0">
                <a:solidFill>
                  <a:srgbClr val="110070"/>
                </a:solidFill>
                <a:latin typeface="verdana" panose="020B0604030504040204" pitchFamily="34" charset="0"/>
              </a:rPr>
              <a:t>oću, uvijek</a:t>
            </a:r>
            <a:endParaRPr lang="hr-HR" sz="2400" dirty="0"/>
          </a:p>
        </p:txBody>
      </p:sp>
      <p:sp>
        <p:nvSpPr>
          <p:cNvPr id="5" name="Pravokutnik 4"/>
          <p:cNvSpPr/>
          <p:nvPr/>
        </p:nvSpPr>
        <p:spPr>
          <a:xfrm>
            <a:off x="8409432" y="751457"/>
            <a:ext cx="1892808" cy="46166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76200">
            <a:solidFill>
              <a:srgbClr val="0000FF"/>
            </a:solidFill>
          </a:ln>
        </p:spPr>
        <p:txBody>
          <a:bodyPr wrap="square">
            <a:spAutoFit/>
          </a:bodyPr>
          <a:lstStyle/>
          <a:p>
            <a:r>
              <a:rPr lang="hr-HR" sz="2400" dirty="0" smtClean="0">
                <a:solidFill>
                  <a:srgbClr val="110070"/>
                </a:solidFill>
                <a:latin typeface="verdana" panose="020B0604030504040204" pitchFamily="34" charset="0"/>
              </a:rPr>
              <a:t>na</a:t>
            </a:r>
            <a:endParaRPr lang="hr-HR" sz="2400" dirty="0"/>
          </a:p>
        </p:txBody>
      </p:sp>
    </p:spTree>
    <p:extLst>
      <p:ext uri="{BB962C8B-B14F-4D97-AF65-F5344CB8AC3E}">
        <p14:creationId xmlns:p14="http://schemas.microsoft.com/office/powerpoint/2010/main" val="40074095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554736" y="591185"/>
            <a:ext cx="6166104" cy="4117975"/>
          </a:xfrm>
          <a:ln w="38100">
            <a:solidFill>
              <a:srgbClr val="FF9900"/>
            </a:solidFill>
          </a:ln>
        </p:spPr>
        <p:txBody>
          <a:bodyPr/>
          <a:lstStyle/>
          <a:p>
            <a:r>
              <a:rPr lang="hr-HR" dirty="0"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Saonice vučemo kroz božićnu noć, </a:t>
            </a:r>
            <a:endParaRPr lang="hr-HR" dirty="0" smtClean="0">
              <a:solidFill>
                <a:srgbClr val="FF66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>
              <a:buNone/>
            </a:pPr>
            <a:r>
              <a:rPr lang="hr-HR" dirty="0" smtClean="0"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 </a:t>
            </a:r>
            <a:r>
              <a:rPr lang="hr-HR" dirty="0"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svakog dimnjaka ćemo sigurno </a:t>
            </a:r>
            <a:r>
              <a:rPr lang="hr-HR" dirty="0" err="1"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doć</a:t>
            </a:r>
            <a:r>
              <a:rPr lang="hr-HR" dirty="0"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! </a:t>
            </a:r>
            <a:endParaRPr lang="hr-HR" dirty="0" smtClean="0">
              <a:solidFill>
                <a:srgbClr val="FF66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>
              <a:buNone/>
            </a:pPr>
            <a:r>
              <a:rPr lang="hr-HR" dirty="0" smtClean="0"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Glave </a:t>
            </a:r>
            <a:r>
              <a:rPr lang="hr-HR" dirty="0"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nam ponosno krase rogovi, </a:t>
            </a:r>
            <a:endParaRPr lang="hr-HR" dirty="0" smtClean="0">
              <a:solidFill>
                <a:srgbClr val="FF66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>
              <a:buNone/>
            </a:pPr>
            <a:r>
              <a:rPr lang="hr-HR" dirty="0" smtClean="0"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svi </a:t>
            </a:r>
            <a:r>
              <a:rPr lang="hr-HR" dirty="0"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znate mi smo </a:t>
            </a:r>
            <a:r>
              <a:rPr lang="hr-HR" dirty="0" smtClean="0"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…</a:t>
            </a:r>
          </a:p>
          <a:p>
            <a:pPr marL="0" indent="0">
              <a:buNone/>
            </a:pPr>
            <a:endParaRPr lang="hr-HR" dirty="0"/>
          </a:p>
          <a:p>
            <a:pPr marL="0" indent="0" algn="r">
              <a:buNone/>
            </a:pPr>
            <a:r>
              <a:rPr lang="hr-HR" dirty="0"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</a:t>
            </a:r>
            <a:r>
              <a:rPr lang="hr-HR" dirty="0" smtClean="0"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obovi</a:t>
            </a:r>
          </a:p>
          <a:p>
            <a:pPr marL="0" indent="0">
              <a:buNone/>
            </a:pPr>
            <a:endParaRPr lang="hr-HR" dirty="0"/>
          </a:p>
        </p:txBody>
      </p:sp>
      <p:sp>
        <p:nvSpPr>
          <p:cNvPr id="4" name="Pravokutnik 3"/>
          <p:cNvSpPr/>
          <p:nvPr/>
        </p:nvSpPr>
        <p:spPr>
          <a:xfrm>
            <a:off x="7580376" y="3474720"/>
            <a:ext cx="2072640" cy="2017776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76200">
            <a:solidFill>
              <a:schemeClr val="accent2">
                <a:lumMod val="50000"/>
              </a:schemeClr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r-HR" sz="3200" dirty="0" err="1">
                <a:solidFill>
                  <a:srgbClr val="0000FF"/>
                </a:solidFill>
              </a:rPr>
              <a:t>k</a:t>
            </a:r>
            <a:r>
              <a:rPr lang="hr-HR" sz="3200" dirty="0" err="1" smtClean="0">
                <a:solidFill>
                  <a:srgbClr val="0000FF"/>
                </a:solidFill>
              </a:rPr>
              <a:t>roz,do</a:t>
            </a:r>
            <a:endParaRPr lang="hr-HR" sz="3200" dirty="0" smtClean="0">
              <a:solidFill>
                <a:srgbClr val="0000FF"/>
              </a:solidFill>
            </a:endParaRPr>
          </a:p>
        </p:txBody>
      </p:sp>
      <p:sp>
        <p:nvSpPr>
          <p:cNvPr id="5" name="Pravokutnik 4"/>
          <p:cNvSpPr/>
          <p:nvPr/>
        </p:nvSpPr>
        <p:spPr>
          <a:xfrm>
            <a:off x="8263128" y="591185"/>
            <a:ext cx="2072640" cy="2017776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76200">
            <a:solidFill>
              <a:schemeClr val="accent2">
                <a:lumMod val="50000"/>
              </a:schemeClr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r-HR" sz="3200" dirty="0">
                <a:solidFill>
                  <a:srgbClr val="0000FF"/>
                </a:solidFill>
              </a:rPr>
              <a:t>s</a:t>
            </a:r>
            <a:r>
              <a:rPr lang="hr-HR" sz="3200" dirty="0" smtClean="0">
                <a:solidFill>
                  <a:srgbClr val="0000FF"/>
                </a:solidFill>
              </a:rPr>
              <a:t>igurno, ponosno</a:t>
            </a:r>
          </a:p>
        </p:txBody>
      </p:sp>
    </p:spTree>
    <p:extLst>
      <p:ext uri="{BB962C8B-B14F-4D97-AF65-F5344CB8AC3E}">
        <p14:creationId xmlns:p14="http://schemas.microsoft.com/office/powerpoint/2010/main" val="29717909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637032" y="390016"/>
            <a:ext cx="6449568" cy="4794631"/>
          </a:xfrm>
          <a:ln w="57150">
            <a:solidFill>
              <a:srgbClr val="FF9900"/>
            </a:solidFill>
          </a:ln>
        </p:spPr>
        <p:txBody>
          <a:bodyPr>
            <a:normAutofit fontScale="92500"/>
          </a:bodyPr>
          <a:lstStyle/>
          <a:p>
            <a:pPr>
              <a:lnSpc>
                <a:spcPct val="150000"/>
              </a:lnSpc>
            </a:pPr>
            <a:r>
              <a:rPr lang="hr-HR" sz="36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Ja </a:t>
            </a:r>
            <a:r>
              <a:rPr lang="hr-HR" sz="3600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 šuljam i hodam za njime </a:t>
            </a:r>
            <a:endParaRPr lang="hr-HR" sz="3600" dirty="0" smtClean="0">
              <a:solidFill>
                <a:srgbClr val="0000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lnSpc>
                <a:spcPct val="150000"/>
              </a:lnSpc>
            </a:pPr>
            <a:r>
              <a:rPr lang="hr-HR" sz="36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 </a:t>
            </a:r>
            <a:r>
              <a:rPr lang="hr-HR" sz="3600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najviše volim djeci poklanjati šibe. </a:t>
            </a:r>
            <a:endParaRPr lang="hr-HR" sz="3600" dirty="0" smtClean="0">
              <a:solidFill>
                <a:srgbClr val="0000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lnSpc>
                <a:spcPct val="150000"/>
              </a:lnSpc>
            </a:pPr>
            <a:r>
              <a:rPr lang="hr-HR" sz="36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Lud </a:t>
            </a:r>
            <a:r>
              <a:rPr lang="hr-HR" sz="3600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sam </a:t>
            </a:r>
            <a:r>
              <a:rPr lang="hr-HR" sz="3600" dirty="0" err="1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</a:t>
            </a:r>
            <a:r>
              <a:rPr lang="hr-HR" sz="360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lgerian" panose="04020705040A02060702" pitchFamily="82" charset="0"/>
              </a:rPr>
              <a:t>'</a:t>
            </a:r>
            <a:r>
              <a:rPr lang="hr-HR" sz="360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hr-HR" sz="3600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kupus, </a:t>
            </a:r>
            <a:endParaRPr lang="hr-HR" sz="3600" dirty="0" smtClean="0">
              <a:solidFill>
                <a:srgbClr val="0000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lnSpc>
                <a:spcPct val="150000"/>
              </a:lnSpc>
            </a:pPr>
            <a:r>
              <a:rPr lang="hr-HR" sz="36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svi </a:t>
            </a:r>
            <a:r>
              <a:rPr lang="hr-HR" sz="3600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 </a:t>
            </a:r>
            <a:r>
              <a:rPr lang="hr-HR" sz="36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zovu </a:t>
            </a:r>
            <a:r>
              <a:rPr lang="hr-HR" sz="3600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crni… </a:t>
            </a:r>
            <a:endParaRPr lang="hr-HR" sz="3600" dirty="0" smtClean="0">
              <a:solidFill>
                <a:srgbClr val="0000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hr-HR" dirty="0"/>
          </a:p>
          <a:p>
            <a:pPr algn="r"/>
            <a:r>
              <a:rPr lang="hr-HR" sz="3000" dirty="0" err="1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Krampus</a:t>
            </a:r>
            <a:endParaRPr lang="hr-HR" sz="3000" dirty="0">
              <a:solidFill>
                <a:srgbClr val="0000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Pravokutnik 3"/>
          <p:cNvSpPr/>
          <p:nvPr/>
        </p:nvSpPr>
        <p:spPr>
          <a:xfrm>
            <a:off x="8641080" y="1724438"/>
            <a:ext cx="1892808" cy="46166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76200">
            <a:solidFill>
              <a:srgbClr val="0000FF"/>
            </a:solidFill>
          </a:ln>
        </p:spPr>
        <p:txBody>
          <a:bodyPr wrap="square">
            <a:spAutoFit/>
          </a:bodyPr>
          <a:lstStyle/>
          <a:p>
            <a:r>
              <a:rPr lang="hr-HR" sz="2400" dirty="0" smtClean="0">
                <a:solidFill>
                  <a:srgbClr val="110070"/>
                </a:solidFill>
                <a:latin typeface="verdana" panose="020B0604030504040204" pitchFamily="34" charset="0"/>
              </a:rPr>
              <a:t>za</a:t>
            </a:r>
            <a:endParaRPr lang="hr-HR" sz="2400" dirty="0"/>
          </a:p>
        </p:txBody>
      </p:sp>
      <p:sp>
        <p:nvSpPr>
          <p:cNvPr id="6" name="Pravokutnik 5"/>
          <p:cNvSpPr/>
          <p:nvPr/>
        </p:nvSpPr>
        <p:spPr>
          <a:xfrm>
            <a:off x="7979664" y="3632486"/>
            <a:ext cx="1892808" cy="46166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76200">
            <a:solidFill>
              <a:srgbClr val="0000FF"/>
            </a:solidFill>
          </a:ln>
        </p:spPr>
        <p:txBody>
          <a:bodyPr wrap="square">
            <a:spAutoFit/>
          </a:bodyPr>
          <a:lstStyle/>
          <a:p>
            <a:r>
              <a:rPr lang="hr-HR" sz="2400" dirty="0" smtClean="0">
                <a:solidFill>
                  <a:srgbClr val="110070"/>
                </a:solidFill>
                <a:latin typeface="verdana" panose="020B0604030504040204" pitchFamily="34" charset="0"/>
              </a:rPr>
              <a:t>najviše</a:t>
            </a:r>
            <a:endParaRPr lang="hr-HR" sz="2400" dirty="0"/>
          </a:p>
        </p:txBody>
      </p:sp>
    </p:spTree>
    <p:extLst>
      <p:ext uri="{BB962C8B-B14F-4D97-AF65-F5344CB8AC3E}">
        <p14:creationId xmlns:p14="http://schemas.microsoft.com/office/powerpoint/2010/main" val="25145086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709749" y="435301"/>
            <a:ext cx="7913914" cy="5655038"/>
          </a:xfrm>
          <a:ln w="76200">
            <a:solidFill>
              <a:srgbClr val="FFC000"/>
            </a:solidFill>
          </a:ln>
        </p:spPr>
        <p:txBody>
          <a:bodyPr>
            <a:normAutofit fontScale="92500" lnSpcReduction="20000"/>
          </a:bodyPr>
          <a:lstStyle/>
          <a:p>
            <a:pPr>
              <a:lnSpc>
                <a:spcPct val="200000"/>
              </a:lnSpc>
            </a:pPr>
            <a:r>
              <a:rPr lang="hr-HR" sz="3600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Velike ima oči,</a:t>
            </a:r>
            <a:r>
              <a:rPr lang="hr-HR" sz="3600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hr-HR" sz="3600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hr-HR" sz="3600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lovi rado baš </a:t>
            </a:r>
            <a:r>
              <a:rPr lang="hr-HR" sz="3600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 noći</a:t>
            </a:r>
            <a:r>
              <a:rPr lang="hr-HR" sz="3600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</a:t>
            </a:r>
            <a:r>
              <a:rPr lang="hr-HR" sz="3600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hr-HR" sz="3600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hr-HR" sz="3600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poslije svakog dobrog lova,</a:t>
            </a:r>
            <a:r>
              <a:rPr lang="hr-HR" sz="3600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hr-HR" sz="3600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hr-HR" sz="3600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spavati ide </a:t>
            </a:r>
            <a:r>
              <a:rPr lang="hr-HR" sz="3600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....</a:t>
            </a:r>
          </a:p>
          <a:p>
            <a:pPr>
              <a:lnSpc>
                <a:spcPct val="200000"/>
              </a:lnSpc>
            </a:pPr>
            <a:endParaRPr lang="hr-HR" dirty="0">
              <a:solidFill>
                <a:schemeClr val="accent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r">
              <a:lnSpc>
                <a:spcPct val="200000"/>
              </a:lnSpc>
            </a:pPr>
            <a:r>
              <a:rPr lang="hr-HR" dirty="0">
                <a:solidFill>
                  <a:schemeClr val="accent2">
                    <a:lumMod val="50000"/>
                  </a:schemeClr>
                </a:solidFill>
              </a:rPr>
              <a:t>sova</a:t>
            </a:r>
            <a:endParaRPr lang="hr-HR" dirty="0">
              <a:solidFill>
                <a:schemeClr val="accent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Pravokutnik 3"/>
          <p:cNvSpPr/>
          <p:nvPr/>
        </p:nvSpPr>
        <p:spPr>
          <a:xfrm>
            <a:off x="9272016" y="786384"/>
            <a:ext cx="2404872" cy="2679192"/>
          </a:xfrm>
          <a:prstGeom prst="rect">
            <a:avLst/>
          </a:prstGeom>
          <a:ln w="76200"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r-HR" sz="3200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 </a:t>
            </a:r>
          </a:p>
          <a:p>
            <a:pPr algn="ctr"/>
            <a:r>
              <a:rPr lang="hr-HR" sz="3200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poslije</a:t>
            </a:r>
            <a:endParaRPr lang="hr-HR" sz="3200" dirty="0">
              <a:solidFill>
                <a:srgbClr val="0000FF"/>
              </a:solidFill>
            </a:endParaRPr>
          </a:p>
        </p:txBody>
      </p:sp>
      <p:sp>
        <p:nvSpPr>
          <p:cNvPr id="5" name="Pravokutnik 4"/>
          <p:cNvSpPr/>
          <p:nvPr/>
        </p:nvSpPr>
        <p:spPr>
          <a:xfrm>
            <a:off x="9342120" y="3736848"/>
            <a:ext cx="2404872" cy="2679192"/>
          </a:xfrm>
          <a:prstGeom prst="rect">
            <a:avLst/>
          </a:prstGeom>
          <a:ln w="76200"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r-HR" sz="32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rado</a:t>
            </a:r>
            <a:endParaRPr lang="hr-HR" sz="3200" dirty="0">
              <a:solidFill>
                <a:srgbClr val="0000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4410120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8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3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356616" y="310897"/>
            <a:ext cx="5276088" cy="5641848"/>
          </a:xfrm>
          <a:ln w="76200">
            <a:solidFill>
              <a:srgbClr val="00CC00"/>
            </a:solidFill>
          </a:ln>
        </p:spPr>
        <p:txBody>
          <a:bodyPr>
            <a:normAutofit fontScale="92500" lnSpcReduction="20000"/>
          </a:bodyPr>
          <a:lstStyle/>
          <a:p>
            <a:pPr>
              <a:lnSpc>
                <a:spcPct val="200000"/>
              </a:lnSpc>
            </a:pPr>
            <a:r>
              <a:rPr lang="hr-HR" dirty="0">
                <a:solidFill>
                  <a:srgbClr val="00CC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Kuća mu je bara,</a:t>
            </a:r>
            <a:r>
              <a:rPr lang="hr-HR" dirty="0" smtClean="0">
                <a:solidFill>
                  <a:srgbClr val="00CC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hr-HR" dirty="0" smtClean="0">
                <a:solidFill>
                  <a:srgbClr val="00CC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hr-HR" dirty="0">
                <a:solidFill>
                  <a:srgbClr val="00CC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draga iznad svega,</a:t>
            </a:r>
            <a:r>
              <a:rPr lang="hr-HR" dirty="0" smtClean="0">
                <a:solidFill>
                  <a:srgbClr val="00CC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hr-HR" dirty="0" smtClean="0">
                <a:solidFill>
                  <a:srgbClr val="00CC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hr-HR" dirty="0">
                <a:solidFill>
                  <a:srgbClr val="00CC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 njoj živi, rado pjeva,</a:t>
            </a:r>
            <a:r>
              <a:rPr lang="hr-HR" dirty="0" smtClean="0">
                <a:solidFill>
                  <a:srgbClr val="00CC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hr-HR" dirty="0" smtClean="0">
                <a:solidFill>
                  <a:srgbClr val="00CC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hr-HR" dirty="0" err="1">
                <a:solidFill>
                  <a:srgbClr val="00CC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rega</a:t>
            </a:r>
            <a:r>
              <a:rPr lang="hr-HR" dirty="0">
                <a:solidFill>
                  <a:srgbClr val="00CC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hr-HR" dirty="0" err="1">
                <a:solidFill>
                  <a:srgbClr val="00CC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rega</a:t>
            </a:r>
            <a:r>
              <a:rPr lang="hr-HR" dirty="0">
                <a:solidFill>
                  <a:srgbClr val="00CC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hr-HR" dirty="0" err="1">
                <a:solidFill>
                  <a:srgbClr val="00CC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rega</a:t>
            </a:r>
            <a:r>
              <a:rPr lang="hr-HR" dirty="0" smtClean="0">
                <a:solidFill>
                  <a:srgbClr val="00CC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!</a:t>
            </a:r>
          </a:p>
          <a:p>
            <a:pPr>
              <a:lnSpc>
                <a:spcPct val="200000"/>
              </a:lnSpc>
            </a:pPr>
            <a:r>
              <a:rPr lang="hr-HR" dirty="0" smtClean="0">
                <a:solidFill>
                  <a:srgbClr val="00CC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On je…</a:t>
            </a:r>
          </a:p>
          <a:p>
            <a:pPr>
              <a:lnSpc>
                <a:spcPct val="200000"/>
              </a:lnSpc>
            </a:pPr>
            <a:endParaRPr lang="hr-HR" dirty="0">
              <a:solidFill>
                <a:srgbClr val="00CC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r">
              <a:lnSpc>
                <a:spcPct val="200000"/>
              </a:lnSpc>
            </a:pPr>
            <a:r>
              <a:rPr lang="hr-HR" dirty="0">
                <a:solidFill>
                  <a:srgbClr val="00CC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žabac</a:t>
            </a:r>
          </a:p>
        </p:txBody>
      </p:sp>
      <p:sp>
        <p:nvSpPr>
          <p:cNvPr id="4" name="Pravokutnik 3"/>
          <p:cNvSpPr/>
          <p:nvPr/>
        </p:nvSpPr>
        <p:spPr>
          <a:xfrm>
            <a:off x="9381744" y="1773936"/>
            <a:ext cx="2404872" cy="267919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r-HR" sz="3200" dirty="0">
                <a:solidFill>
                  <a:srgbClr val="0000FF"/>
                </a:solidFill>
              </a:rPr>
              <a:t>i</a:t>
            </a:r>
            <a:r>
              <a:rPr lang="hr-HR" sz="3200" dirty="0" smtClean="0">
                <a:solidFill>
                  <a:srgbClr val="0000FF"/>
                </a:solidFill>
              </a:rPr>
              <a:t>znad</a:t>
            </a:r>
          </a:p>
          <a:p>
            <a:pPr algn="ctr"/>
            <a:r>
              <a:rPr lang="hr-HR" sz="3200" dirty="0">
                <a:solidFill>
                  <a:srgbClr val="0000FF"/>
                </a:solidFill>
              </a:rPr>
              <a:t>u</a:t>
            </a:r>
          </a:p>
        </p:txBody>
      </p:sp>
      <p:sp>
        <p:nvSpPr>
          <p:cNvPr id="5" name="Pravokutnik 4"/>
          <p:cNvSpPr/>
          <p:nvPr/>
        </p:nvSpPr>
        <p:spPr>
          <a:xfrm>
            <a:off x="6894576" y="3374136"/>
            <a:ext cx="2072640" cy="201777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r-HR" sz="3200" dirty="0" smtClean="0">
                <a:solidFill>
                  <a:srgbClr val="0000FF"/>
                </a:solidFill>
              </a:rPr>
              <a:t>rado</a:t>
            </a:r>
          </a:p>
        </p:txBody>
      </p:sp>
    </p:spTree>
    <p:extLst>
      <p:ext uri="{BB962C8B-B14F-4D97-AF65-F5344CB8AC3E}">
        <p14:creationId xmlns:p14="http://schemas.microsoft.com/office/powerpoint/2010/main" val="32106008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521208" y="1043273"/>
            <a:ext cx="6217920" cy="4727448"/>
          </a:xfrm>
          <a:ln w="38100">
            <a:solidFill>
              <a:srgbClr val="0000FF"/>
            </a:solidFill>
          </a:ln>
        </p:spPr>
        <p:txBody>
          <a:bodyPr/>
          <a:lstStyle/>
          <a:p>
            <a:r>
              <a:rPr lang="hr-HR" sz="4400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Nema noge, brzo bježi,</a:t>
            </a:r>
            <a:r>
              <a:rPr lang="hr-HR" sz="4400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hr-HR" sz="4400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hr-HR" sz="4400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od nje svaki stvor se ježi</a:t>
            </a:r>
            <a:r>
              <a:rPr lang="hr-HR" sz="4400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</a:p>
          <a:p>
            <a:endParaRPr lang="hr-HR" sz="4400" dirty="0" smtClean="0">
              <a:solidFill>
                <a:schemeClr val="accent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hr-HR" dirty="0"/>
          </a:p>
          <a:p>
            <a:endParaRPr lang="hr-HR" dirty="0" smtClean="0"/>
          </a:p>
          <a:p>
            <a:endParaRPr lang="hr-HR" dirty="0"/>
          </a:p>
          <a:p>
            <a:pPr algn="r"/>
            <a:r>
              <a:rPr lang="hr-HR" sz="3600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zmija</a:t>
            </a:r>
          </a:p>
        </p:txBody>
      </p:sp>
      <p:sp>
        <p:nvSpPr>
          <p:cNvPr id="5" name="Pravokutnik 4"/>
          <p:cNvSpPr/>
          <p:nvPr/>
        </p:nvSpPr>
        <p:spPr>
          <a:xfrm>
            <a:off x="7598664" y="3584448"/>
            <a:ext cx="2072640" cy="2017776"/>
          </a:xfrm>
          <a:prstGeom prst="rect">
            <a:avLst/>
          </a:prstGeom>
          <a:solidFill>
            <a:srgbClr val="CC99FF"/>
          </a:solidFill>
          <a:ln w="76200">
            <a:solidFill>
              <a:srgbClr val="7030A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r-HR" sz="3200" dirty="0" smtClean="0">
                <a:solidFill>
                  <a:srgbClr val="0000FF"/>
                </a:solidFill>
              </a:rPr>
              <a:t>brzo</a:t>
            </a:r>
          </a:p>
        </p:txBody>
      </p:sp>
      <p:sp>
        <p:nvSpPr>
          <p:cNvPr id="6" name="Pravokutnik 5"/>
          <p:cNvSpPr/>
          <p:nvPr/>
        </p:nvSpPr>
        <p:spPr>
          <a:xfrm>
            <a:off x="9360408" y="1043273"/>
            <a:ext cx="2072640" cy="2017776"/>
          </a:xfrm>
          <a:prstGeom prst="rect">
            <a:avLst/>
          </a:prstGeom>
          <a:solidFill>
            <a:srgbClr val="CC99FF"/>
          </a:solidFill>
          <a:ln w="76200">
            <a:solidFill>
              <a:srgbClr val="7030A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r-HR" sz="3200" dirty="0" smtClean="0">
                <a:solidFill>
                  <a:srgbClr val="0000FF"/>
                </a:solidFill>
              </a:rPr>
              <a:t>od</a:t>
            </a:r>
          </a:p>
        </p:txBody>
      </p:sp>
    </p:spTree>
    <p:extLst>
      <p:ext uri="{BB962C8B-B14F-4D97-AF65-F5344CB8AC3E}">
        <p14:creationId xmlns:p14="http://schemas.microsoft.com/office/powerpoint/2010/main" val="13812640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310896" y="289560"/>
            <a:ext cx="6528816" cy="4407408"/>
          </a:xfrm>
          <a:ln w="57150">
            <a:solidFill>
              <a:srgbClr val="00CC00"/>
            </a:solidFill>
          </a:ln>
        </p:spPr>
        <p:txBody>
          <a:bodyPr>
            <a:normAutofit/>
          </a:bodyPr>
          <a:lstStyle/>
          <a:p>
            <a:r>
              <a:rPr lang="hr-HR" sz="40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 šumi živi</a:t>
            </a:r>
            <a:r>
              <a:rPr lang="hr-HR" sz="40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hr-HR" sz="40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hr-HR" sz="40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al' često selu ide,</a:t>
            </a:r>
            <a:r>
              <a:rPr lang="hr-HR" sz="40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hr-HR" sz="40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hr-HR" sz="40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šulja se tiho,</a:t>
            </a:r>
            <a:r>
              <a:rPr lang="hr-HR" sz="40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hr-HR" sz="40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hr-HR" sz="40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 koke je ne vide</a:t>
            </a:r>
            <a:r>
              <a:rPr lang="hr-HR" sz="40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</a:p>
          <a:p>
            <a:endParaRPr lang="hr-HR" sz="4000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r"/>
            <a:r>
              <a:rPr lang="hr-HR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lisica</a:t>
            </a:r>
            <a:endParaRPr lang="hr-HR" sz="4000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Pravokutnik 3"/>
          <p:cNvSpPr/>
          <p:nvPr/>
        </p:nvSpPr>
        <p:spPr>
          <a:xfrm>
            <a:off x="7580376" y="3474720"/>
            <a:ext cx="2072640" cy="2017776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76200">
            <a:solidFill>
              <a:schemeClr val="accent2">
                <a:lumMod val="50000"/>
              </a:schemeClr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r-HR" sz="3200" dirty="0">
                <a:solidFill>
                  <a:srgbClr val="0000FF"/>
                </a:solidFill>
              </a:rPr>
              <a:t>u</a:t>
            </a:r>
            <a:endParaRPr lang="hr-HR" sz="3200" dirty="0" smtClean="0">
              <a:solidFill>
                <a:srgbClr val="0000FF"/>
              </a:solidFill>
            </a:endParaRPr>
          </a:p>
        </p:txBody>
      </p:sp>
      <p:sp>
        <p:nvSpPr>
          <p:cNvPr id="5" name="Pravokutnik 4"/>
          <p:cNvSpPr/>
          <p:nvPr/>
        </p:nvSpPr>
        <p:spPr>
          <a:xfrm>
            <a:off x="8156448" y="475488"/>
            <a:ext cx="2072640" cy="2017776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76200">
            <a:solidFill>
              <a:schemeClr val="accent2">
                <a:lumMod val="50000"/>
              </a:schemeClr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r-HR" sz="3200" dirty="0">
                <a:solidFill>
                  <a:srgbClr val="0000FF"/>
                </a:solidFill>
              </a:rPr>
              <a:t>č</a:t>
            </a:r>
            <a:r>
              <a:rPr lang="hr-HR" sz="3200" dirty="0" smtClean="0">
                <a:solidFill>
                  <a:srgbClr val="0000FF"/>
                </a:solidFill>
              </a:rPr>
              <a:t>esto, tiho</a:t>
            </a:r>
          </a:p>
        </p:txBody>
      </p:sp>
    </p:spTree>
    <p:extLst>
      <p:ext uri="{BB962C8B-B14F-4D97-AF65-F5344CB8AC3E}">
        <p14:creationId xmlns:p14="http://schemas.microsoft.com/office/powerpoint/2010/main" val="5899952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850392" y="1170433"/>
            <a:ext cx="5367528" cy="2980944"/>
          </a:xfrm>
          <a:ln w="38100">
            <a:solidFill>
              <a:srgbClr val="00CC00"/>
            </a:solidFill>
          </a:ln>
        </p:spPr>
        <p:txBody>
          <a:bodyPr/>
          <a:lstStyle/>
          <a:p>
            <a:r>
              <a:rPr lang="hr-HR" sz="3600" dirty="0">
                <a:solidFill>
                  <a:srgbClr val="00CC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Ide brzo, pa još brže,</a:t>
            </a:r>
            <a:r>
              <a:rPr lang="hr-HR" sz="3600" dirty="0" smtClean="0">
                <a:solidFill>
                  <a:srgbClr val="00CC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hr-HR" sz="3600" dirty="0" smtClean="0">
                <a:solidFill>
                  <a:srgbClr val="00CC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hr-HR" sz="3600" dirty="0">
                <a:solidFill>
                  <a:srgbClr val="00CC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kad se javlja on - zarže</a:t>
            </a:r>
            <a:r>
              <a:rPr lang="hr-HR" sz="3600" dirty="0" smtClean="0">
                <a:solidFill>
                  <a:srgbClr val="00CC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</a:p>
          <a:p>
            <a:endParaRPr lang="hr-HR" sz="3600" dirty="0">
              <a:solidFill>
                <a:srgbClr val="00CC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r"/>
            <a:r>
              <a:rPr lang="hr-HR" sz="3200" dirty="0" smtClean="0">
                <a:solidFill>
                  <a:srgbClr val="00CC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konj</a:t>
            </a:r>
            <a:endParaRPr lang="hr-HR" sz="3200" dirty="0">
              <a:solidFill>
                <a:srgbClr val="00CC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Pravokutnik 3"/>
          <p:cNvSpPr/>
          <p:nvPr/>
        </p:nvSpPr>
        <p:spPr>
          <a:xfrm>
            <a:off x="7434072" y="3438145"/>
            <a:ext cx="2072640" cy="201777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solidFill>
              <a:srgbClr val="00CC0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r-HR" sz="3200" dirty="0">
                <a:solidFill>
                  <a:srgbClr val="0000FF"/>
                </a:solidFill>
              </a:rPr>
              <a:t>b</a:t>
            </a:r>
            <a:r>
              <a:rPr lang="hr-HR" sz="3200" dirty="0" smtClean="0">
                <a:solidFill>
                  <a:srgbClr val="0000FF"/>
                </a:solidFill>
              </a:rPr>
              <a:t>rzo, brže, kad</a:t>
            </a:r>
          </a:p>
        </p:txBody>
      </p:sp>
    </p:spTree>
    <p:extLst>
      <p:ext uri="{BB962C8B-B14F-4D97-AF65-F5344CB8AC3E}">
        <p14:creationId xmlns:p14="http://schemas.microsoft.com/office/powerpoint/2010/main" val="1808550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429768" y="365760"/>
            <a:ext cx="7095744" cy="5811203"/>
          </a:xfrm>
          <a:ln w="38100">
            <a:solidFill>
              <a:srgbClr val="00CC00"/>
            </a:solidFill>
          </a:ln>
        </p:spPr>
        <p:txBody>
          <a:bodyPr>
            <a:normAutofit/>
          </a:bodyPr>
          <a:lstStyle/>
          <a:p>
            <a:r>
              <a:rPr lang="hr-HR" sz="4000" dirty="0">
                <a:solidFill>
                  <a:srgbClr val="CC99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Iznad rijeke </a:t>
            </a:r>
            <a:r>
              <a:rPr lang="hr-HR" sz="4000" dirty="0" smtClean="0">
                <a:solidFill>
                  <a:srgbClr val="CC99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svaki dan</a:t>
            </a:r>
            <a:br>
              <a:rPr lang="hr-HR" sz="4000" dirty="0" smtClean="0">
                <a:solidFill>
                  <a:srgbClr val="CC99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hr-HR" sz="4000" dirty="0">
                <a:solidFill>
                  <a:srgbClr val="CC99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 vodu sam zagledan.</a:t>
            </a:r>
            <a:r>
              <a:rPr lang="hr-HR" sz="4000" dirty="0" smtClean="0">
                <a:solidFill>
                  <a:srgbClr val="CC99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hr-HR" sz="4000" dirty="0" smtClean="0">
                <a:solidFill>
                  <a:srgbClr val="CC99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hr-HR" sz="4000" dirty="0">
                <a:solidFill>
                  <a:srgbClr val="CC99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 nogama, </a:t>
            </a:r>
            <a:r>
              <a:rPr lang="hr-HR" sz="4000" dirty="0" err="1" smtClean="0">
                <a:solidFill>
                  <a:srgbClr val="CC99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il</a:t>
            </a:r>
            <a:r>
              <a:rPr lang="hr-HR" sz="4000" dirty="0" smtClean="0">
                <a:solidFill>
                  <a:srgbClr val="CC99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hr-HR" sz="4000" dirty="0">
                <a:solidFill>
                  <a:srgbClr val="CC99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bez nogu</a:t>
            </a:r>
            <a:r>
              <a:rPr lang="hr-HR" sz="4000" dirty="0" smtClean="0">
                <a:solidFill>
                  <a:srgbClr val="CC99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hr-HR" sz="4000" dirty="0" smtClean="0">
                <a:solidFill>
                  <a:srgbClr val="CC99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hr-HR" sz="4000" dirty="0">
                <a:solidFill>
                  <a:srgbClr val="CC99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preko vode prijeći mogu</a:t>
            </a:r>
            <a:r>
              <a:rPr lang="hr-HR" sz="4000" dirty="0" smtClean="0">
                <a:solidFill>
                  <a:srgbClr val="CC99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</a:p>
          <a:p>
            <a:endParaRPr lang="hr-HR" sz="4000" dirty="0">
              <a:solidFill>
                <a:srgbClr val="CC99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r"/>
            <a:r>
              <a:rPr lang="hr-HR" sz="4000" dirty="0" smtClean="0">
                <a:solidFill>
                  <a:srgbClr val="CC99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most</a:t>
            </a:r>
            <a:endParaRPr lang="hr-HR" sz="4000" dirty="0">
              <a:solidFill>
                <a:srgbClr val="CC99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Pravokutnik 3"/>
          <p:cNvSpPr/>
          <p:nvPr/>
        </p:nvSpPr>
        <p:spPr>
          <a:xfrm>
            <a:off x="8476488" y="1362457"/>
            <a:ext cx="2072640" cy="201777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solidFill>
              <a:srgbClr val="00CC0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r-HR" sz="3200" dirty="0">
                <a:solidFill>
                  <a:srgbClr val="0000FF"/>
                </a:solidFill>
              </a:rPr>
              <a:t>i</a:t>
            </a:r>
            <a:r>
              <a:rPr lang="hr-HR" sz="3200" dirty="0" smtClean="0">
                <a:solidFill>
                  <a:srgbClr val="0000FF"/>
                </a:solidFill>
              </a:rPr>
              <a:t>znad, u, s,  </a:t>
            </a:r>
            <a:r>
              <a:rPr lang="hr-HR" sz="3200" dirty="0" err="1" smtClean="0">
                <a:solidFill>
                  <a:srgbClr val="0000FF"/>
                </a:solidFill>
              </a:rPr>
              <a:t>bez,preko</a:t>
            </a:r>
            <a:endParaRPr lang="hr-HR" sz="3200" dirty="0" smtClean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129205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237744" y="292609"/>
            <a:ext cx="6812280" cy="4553711"/>
          </a:xfrm>
          <a:ln w="57150">
            <a:solidFill>
              <a:srgbClr val="CC99FF"/>
            </a:solidFill>
          </a:ln>
        </p:spPr>
        <p:txBody>
          <a:bodyPr>
            <a:normAutofit fontScale="77500" lnSpcReduction="20000"/>
          </a:bodyPr>
          <a:lstStyle/>
          <a:p>
            <a:pPr>
              <a:lnSpc>
                <a:spcPct val="200000"/>
              </a:lnSpc>
            </a:pPr>
            <a:r>
              <a:rPr lang="hr-HR" sz="3200" dirty="0">
                <a:solidFill>
                  <a:srgbClr val="00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Na dnu mora ona spava,</a:t>
            </a:r>
            <a:r>
              <a:rPr lang="hr-HR" sz="3200" dirty="0" smtClean="0">
                <a:solidFill>
                  <a:srgbClr val="00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hr-HR" sz="3200" dirty="0" smtClean="0">
                <a:solidFill>
                  <a:srgbClr val="00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hr-HR" sz="3200" dirty="0">
                <a:solidFill>
                  <a:srgbClr val="00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Pred gostom se zaključava.</a:t>
            </a:r>
            <a:r>
              <a:rPr lang="hr-HR" sz="3200" dirty="0" smtClean="0">
                <a:solidFill>
                  <a:srgbClr val="00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hr-HR" sz="3200" dirty="0" smtClean="0">
                <a:solidFill>
                  <a:srgbClr val="00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hr-HR" sz="3200" dirty="0">
                <a:solidFill>
                  <a:srgbClr val="00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Biseri su njena boljka.</a:t>
            </a:r>
            <a:r>
              <a:rPr lang="hr-HR" sz="3200" dirty="0" smtClean="0">
                <a:solidFill>
                  <a:srgbClr val="00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hr-HR" sz="3200" dirty="0" smtClean="0">
                <a:solidFill>
                  <a:srgbClr val="00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hr-HR" sz="3200" dirty="0">
                <a:solidFill>
                  <a:srgbClr val="00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Zatvorena leži _ _ _ _ _ </a:t>
            </a:r>
            <a:r>
              <a:rPr lang="hr-HR" sz="3200" dirty="0" smtClean="0">
                <a:solidFill>
                  <a:srgbClr val="00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_.</a:t>
            </a:r>
          </a:p>
          <a:p>
            <a:pPr algn="r">
              <a:lnSpc>
                <a:spcPct val="200000"/>
              </a:lnSpc>
            </a:pPr>
            <a:r>
              <a:rPr lang="hr-HR" sz="3200" dirty="0" smtClean="0">
                <a:solidFill>
                  <a:srgbClr val="00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školjka</a:t>
            </a:r>
            <a:br>
              <a:rPr lang="hr-HR" sz="3200" dirty="0" smtClean="0">
                <a:solidFill>
                  <a:srgbClr val="00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hr-HR" sz="3200" dirty="0">
              <a:solidFill>
                <a:srgbClr val="0033C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Pravokutnik 3"/>
          <p:cNvSpPr/>
          <p:nvPr/>
        </p:nvSpPr>
        <p:spPr>
          <a:xfrm>
            <a:off x="8430768" y="1307593"/>
            <a:ext cx="2072640" cy="201777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76200">
            <a:solidFill>
              <a:srgbClr val="0000FF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r-HR" sz="3200" dirty="0">
                <a:solidFill>
                  <a:srgbClr val="0000FF"/>
                </a:solidFill>
              </a:rPr>
              <a:t>n</a:t>
            </a:r>
            <a:r>
              <a:rPr lang="hr-HR" sz="3200" dirty="0" smtClean="0">
                <a:solidFill>
                  <a:srgbClr val="0000FF"/>
                </a:solidFill>
              </a:rPr>
              <a:t>a, pred</a:t>
            </a:r>
          </a:p>
        </p:txBody>
      </p:sp>
    </p:spTree>
    <p:extLst>
      <p:ext uri="{BB962C8B-B14F-4D97-AF65-F5344CB8AC3E}">
        <p14:creationId xmlns:p14="http://schemas.microsoft.com/office/powerpoint/2010/main" val="129855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594360" y="182881"/>
            <a:ext cx="5532120" cy="4553712"/>
          </a:xfrm>
          <a:ln w="57150">
            <a:solidFill>
              <a:srgbClr val="0000FF"/>
            </a:solidFill>
          </a:ln>
        </p:spPr>
        <p:txBody>
          <a:bodyPr>
            <a:normAutofit/>
          </a:bodyPr>
          <a:lstStyle/>
          <a:p>
            <a:r>
              <a:rPr lang="pl-PL" sz="4000" dirty="0">
                <a:solidFill>
                  <a:srgbClr val="FFCC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Sporo i polako</a:t>
            </a:r>
            <a:r>
              <a:rPr lang="pl-PL" sz="4000" dirty="0" smtClean="0">
                <a:solidFill>
                  <a:srgbClr val="FFCC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pl-PL" sz="4000" dirty="0" smtClean="0">
                <a:solidFill>
                  <a:srgbClr val="FFCC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pl-PL" sz="4000" dirty="0">
                <a:solidFill>
                  <a:srgbClr val="FFCC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on šeta po rosi,</a:t>
            </a:r>
            <a:r>
              <a:rPr lang="pl-PL" sz="4000" dirty="0" smtClean="0">
                <a:solidFill>
                  <a:srgbClr val="FFCC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pl-PL" sz="4000" dirty="0" smtClean="0">
                <a:solidFill>
                  <a:srgbClr val="FFCC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pl-PL" sz="4000" dirty="0">
                <a:solidFill>
                  <a:srgbClr val="FFCC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dom mu je blizu</a:t>
            </a:r>
            <a:r>
              <a:rPr lang="pl-PL" sz="4000" dirty="0" smtClean="0">
                <a:solidFill>
                  <a:srgbClr val="FFCC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pl-PL" sz="4000" dirty="0" smtClean="0">
                <a:solidFill>
                  <a:srgbClr val="FFCC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pl-PL" sz="4000" dirty="0">
                <a:solidFill>
                  <a:srgbClr val="FFCC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jer na leđima ga nosi</a:t>
            </a:r>
            <a:r>
              <a:rPr lang="pl-PL" sz="4000" dirty="0" smtClean="0">
                <a:solidFill>
                  <a:srgbClr val="FFCC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</a:p>
          <a:p>
            <a:endParaRPr lang="pl-PL" sz="4000" dirty="0">
              <a:solidFill>
                <a:srgbClr val="FFCC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r"/>
            <a:r>
              <a:rPr lang="pl-PL" sz="4000" dirty="0" smtClean="0">
                <a:solidFill>
                  <a:srgbClr val="FFCC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puž</a:t>
            </a:r>
            <a:br>
              <a:rPr lang="pl-PL" sz="4000" dirty="0" smtClean="0">
                <a:solidFill>
                  <a:srgbClr val="FFCC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hr-HR" sz="4000" dirty="0">
              <a:solidFill>
                <a:srgbClr val="FFCC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Pravokutnik 3"/>
          <p:cNvSpPr/>
          <p:nvPr/>
        </p:nvSpPr>
        <p:spPr>
          <a:xfrm>
            <a:off x="7580376" y="3474720"/>
            <a:ext cx="2072640" cy="2017776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76200">
            <a:solidFill>
              <a:schemeClr val="accent2">
                <a:lumMod val="50000"/>
              </a:schemeClr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r-HR" sz="3200" dirty="0">
                <a:solidFill>
                  <a:srgbClr val="0000FF"/>
                </a:solidFill>
              </a:rPr>
              <a:t>s</a:t>
            </a:r>
            <a:r>
              <a:rPr lang="hr-HR" sz="3200" dirty="0" smtClean="0">
                <a:solidFill>
                  <a:srgbClr val="0000FF"/>
                </a:solidFill>
              </a:rPr>
              <a:t>poro, polako, blizu</a:t>
            </a:r>
          </a:p>
        </p:txBody>
      </p:sp>
      <p:sp>
        <p:nvSpPr>
          <p:cNvPr id="5" name="Pravokutnik 4"/>
          <p:cNvSpPr/>
          <p:nvPr/>
        </p:nvSpPr>
        <p:spPr>
          <a:xfrm>
            <a:off x="8107680" y="371856"/>
            <a:ext cx="2072640" cy="2017776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76200">
            <a:solidFill>
              <a:schemeClr val="accent2">
                <a:lumMod val="50000"/>
              </a:schemeClr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r-HR" sz="3200" dirty="0">
                <a:solidFill>
                  <a:srgbClr val="0000FF"/>
                </a:solidFill>
              </a:rPr>
              <a:t>p</a:t>
            </a:r>
            <a:r>
              <a:rPr lang="hr-HR" sz="3200" dirty="0" smtClean="0">
                <a:solidFill>
                  <a:srgbClr val="0000FF"/>
                </a:solidFill>
              </a:rPr>
              <a:t>o, na</a:t>
            </a:r>
          </a:p>
        </p:txBody>
      </p:sp>
    </p:spTree>
    <p:extLst>
      <p:ext uri="{BB962C8B-B14F-4D97-AF65-F5344CB8AC3E}">
        <p14:creationId xmlns:p14="http://schemas.microsoft.com/office/powerpoint/2010/main" val="40337298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theme/theme1.xml><?xml version="1.0" encoding="utf-8"?>
<a:theme xmlns:a="http://schemas.openxmlformats.org/drawingml/2006/main" name="Tema sustav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57</TotalTime>
  <Words>143</Words>
  <Application>Microsoft Office PowerPoint</Application>
  <PresentationFormat>Široki zaslon</PresentationFormat>
  <Paragraphs>63</Paragraphs>
  <Slides>12</Slides>
  <Notes>0</Notes>
  <HiddenSlides>0</HiddenSlides>
  <MMClips>0</MMClips>
  <ScaleCrop>false</ScaleCrop>
  <HeadingPairs>
    <vt:vector size="6" baseType="variant">
      <vt:variant>
        <vt:lpstr>Korišteni fontovi</vt:lpstr>
      </vt:variant>
      <vt:variant>
        <vt:i4>5</vt:i4>
      </vt:variant>
      <vt:variant>
        <vt:lpstr>Tema</vt:lpstr>
      </vt:variant>
      <vt:variant>
        <vt:i4>1</vt:i4>
      </vt:variant>
      <vt:variant>
        <vt:lpstr>Naslovi slajdova</vt:lpstr>
      </vt:variant>
      <vt:variant>
        <vt:i4>12</vt:i4>
      </vt:variant>
    </vt:vector>
  </HeadingPairs>
  <TitlesOfParts>
    <vt:vector size="18" baseType="lpstr">
      <vt:lpstr>Algerian</vt:lpstr>
      <vt:lpstr>Arial</vt:lpstr>
      <vt:lpstr>Calibri</vt:lpstr>
      <vt:lpstr>Calibri Light</vt:lpstr>
      <vt:lpstr>Verdana</vt:lpstr>
      <vt:lpstr>Tema sustava Office</vt:lpstr>
      <vt:lpstr>Prijedlozi i prilozi u zagonetkama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Prijedlozi i prilozi u zagonetkama</dc:title>
  <dc:creator>Korisnik</dc:creator>
  <cp:lastModifiedBy>Korisnik</cp:lastModifiedBy>
  <cp:revision>7</cp:revision>
  <dcterms:created xsi:type="dcterms:W3CDTF">2021-11-06T16:33:57Z</dcterms:created>
  <dcterms:modified xsi:type="dcterms:W3CDTF">2021-11-06T17:31:17Z</dcterms:modified>
</cp:coreProperties>
</file>