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288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270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33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686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197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576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418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888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812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108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770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F0CE9-AD17-4851-B974-B6FCCDB93D4E}" type="datetimeFigureOut">
              <a:rPr lang="hr-HR" smtClean="0"/>
              <a:t>8.11.2022.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8F446-39A8-423F-9EC0-8D6748DB9A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09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Ponavljamo nepromjenjive vrste riječi</a:t>
            </a:r>
            <a:endParaRPr lang="hr-H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88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" y="191589"/>
            <a:ext cx="12070080" cy="5985374"/>
          </a:xfrm>
          <a:ln w="76200"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hr-HR" sz="4800" b="1" dirty="0" smtClean="0">
                <a:solidFill>
                  <a:srgbClr val="0070C0"/>
                </a:solidFill>
              </a:rPr>
              <a:t>Priloge prilažemo:</a:t>
            </a:r>
          </a:p>
          <a:p>
            <a:pPr algn="ctr"/>
            <a:endParaRPr lang="hr-HR" b="1" dirty="0">
              <a:solidFill>
                <a:srgbClr val="0070C0"/>
              </a:solidFill>
            </a:endParaRPr>
          </a:p>
          <a:p>
            <a:pPr algn="ctr"/>
            <a:endParaRPr lang="hr-HR" b="1" dirty="0">
              <a:solidFill>
                <a:srgbClr val="0070C0"/>
              </a:solidFill>
            </a:endParaRPr>
          </a:p>
          <a:p>
            <a:r>
              <a:rPr lang="hr-HR" b="1" dirty="0" smtClean="0">
                <a:solidFill>
                  <a:srgbClr val="0070C0"/>
                </a:solidFill>
              </a:rPr>
              <a:t>glagolima                         prilozima                     pridjevima               imenicama</a:t>
            </a:r>
          </a:p>
          <a:p>
            <a:pPr>
              <a:lnSpc>
                <a:spcPct val="250000"/>
              </a:lnSpc>
            </a:pPr>
            <a:r>
              <a:rPr lang="hr-HR" dirty="0">
                <a:solidFill>
                  <a:srgbClr val="FF0000"/>
                </a:solidFill>
              </a:rPr>
              <a:t>d</a:t>
            </a:r>
            <a:r>
              <a:rPr lang="hr-HR" dirty="0" smtClean="0">
                <a:solidFill>
                  <a:srgbClr val="FF0000"/>
                </a:solidFill>
              </a:rPr>
              <a:t>obro</a:t>
            </a:r>
            <a:r>
              <a:rPr lang="hr-HR" dirty="0" smtClean="0">
                <a:solidFill>
                  <a:srgbClr val="0070C0"/>
                </a:solidFill>
              </a:rPr>
              <a:t> govoriti     </a:t>
            </a:r>
            <a:r>
              <a:rPr lang="hr-HR" dirty="0" smtClean="0">
                <a:solidFill>
                  <a:srgbClr val="FF0000"/>
                </a:solidFill>
              </a:rPr>
              <a:t>poprilično </a:t>
            </a:r>
            <a:r>
              <a:rPr lang="hr-HR" u="sng" dirty="0" smtClean="0">
                <a:solidFill>
                  <a:srgbClr val="FF0000"/>
                </a:solidFill>
              </a:rPr>
              <a:t>točno</a:t>
            </a:r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dirty="0" smtClean="0">
                <a:solidFill>
                  <a:srgbClr val="0070C0"/>
                </a:solidFill>
              </a:rPr>
              <a:t>govoriti      </a:t>
            </a:r>
            <a:r>
              <a:rPr lang="hr-HR" dirty="0" smtClean="0">
                <a:solidFill>
                  <a:srgbClr val="FF0000"/>
                </a:solidFill>
              </a:rPr>
              <a:t> previše </a:t>
            </a:r>
            <a:r>
              <a:rPr lang="hr-HR" dirty="0" smtClean="0">
                <a:solidFill>
                  <a:srgbClr val="0070C0"/>
                </a:solidFill>
              </a:rPr>
              <a:t>lijen         </a:t>
            </a:r>
            <a:r>
              <a:rPr lang="hr-HR" dirty="0" smtClean="0">
                <a:solidFill>
                  <a:srgbClr val="FF0000"/>
                </a:solidFill>
              </a:rPr>
              <a:t>nekoliko </a:t>
            </a:r>
            <a:r>
              <a:rPr lang="hr-HR" dirty="0" smtClean="0">
                <a:solidFill>
                  <a:srgbClr val="0070C0"/>
                </a:solidFill>
              </a:rPr>
              <a:t>pitanja</a:t>
            </a:r>
          </a:p>
          <a:p>
            <a:pPr>
              <a:lnSpc>
                <a:spcPct val="250000"/>
              </a:lnSpc>
            </a:pPr>
            <a:r>
              <a:rPr lang="hr-HR" dirty="0">
                <a:solidFill>
                  <a:srgbClr val="FF0000"/>
                </a:solidFill>
              </a:rPr>
              <a:t>t</a:t>
            </a:r>
            <a:r>
              <a:rPr lang="hr-HR" dirty="0" smtClean="0">
                <a:solidFill>
                  <a:srgbClr val="FF0000"/>
                </a:solidFill>
              </a:rPr>
              <a:t>očno </a:t>
            </a:r>
            <a:r>
              <a:rPr lang="hr-HR" dirty="0" smtClean="0">
                <a:solidFill>
                  <a:srgbClr val="0070C0"/>
                </a:solidFill>
              </a:rPr>
              <a:t>znati               </a:t>
            </a:r>
            <a:r>
              <a:rPr lang="hr-HR" dirty="0" smtClean="0">
                <a:solidFill>
                  <a:srgbClr val="FF0000"/>
                </a:solidFill>
              </a:rPr>
              <a:t>posve </a:t>
            </a:r>
            <a:r>
              <a:rPr lang="hr-HR" u="sng" dirty="0" smtClean="0">
                <a:solidFill>
                  <a:srgbClr val="FF0000"/>
                </a:solidFill>
              </a:rPr>
              <a:t>točno</a:t>
            </a:r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dirty="0" smtClean="0">
                <a:solidFill>
                  <a:srgbClr val="0070C0"/>
                </a:solidFill>
              </a:rPr>
              <a:t>znati               </a:t>
            </a:r>
            <a:r>
              <a:rPr lang="hr-HR" dirty="0" smtClean="0">
                <a:solidFill>
                  <a:srgbClr val="FF0000"/>
                </a:solidFill>
              </a:rPr>
              <a:t>pomalo</a:t>
            </a:r>
            <a:r>
              <a:rPr lang="hr-HR" dirty="0" smtClean="0">
                <a:solidFill>
                  <a:srgbClr val="0070C0"/>
                </a:solidFill>
              </a:rPr>
              <a:t> luckast     </a:t>
            </a:r>
            <a:r>
              <a:rPr lang="hr-HR" dirty="0" smtClean="0">
                <a:solidFill>
                  <a:srgbClr val="FF0000"/>
                </a:solidFill>
              </a:rPr>
              <a:t>previše</a:t>
            </a:r>
            <a:r>
              <a:rPr lang="hr-HR" dirty="0" smtClean="0">
                <a:solidFill>
                  <a:srgbClr val="0070C0"/>
                </a:solidFill>
              </a:rPr>
              <a:t> ljudi</a:t>
            </a:r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4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5794" y="174171"/>
            <a:ext cx="11878492" cy="6522720"/>
          </a:xfrm>
          <a:ln w="762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Razlikujemo  priloge i pridjeve</a:t>
            </a:r>
          </a:p>
          <a:p>
            <a:pPr algn="ctr"/>
            <a:endParaRPr lang="hr-HR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hr-HR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Učenici </a:t>
            </a:r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mirno</a:t>
            </a:r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sjede.</a:t>
            </a:r>
          </a:p>
          <a:p>
            <a:pPr algn="ctr"/>
            <a:endParaRPr lang="hr-HR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Mirno </a:t>
            </a:r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dijete nam je došlo u goste.</a:t>
            </a:r>
            <a:endParaRPr lang="hr-HR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219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5794" y="174171"/>
            <a:ext cx="11878492" cy="6522720"/>
          </a:xfrm>
          <a:ln w="762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Razlikujemo  priloge i pridjeve</a:t>
            </a:r>
          </a:p>
          <a:p>
            <a:pPr algn="ctr"/>
            <a:endParaRPr lang="hr-HR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hr-HR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Učenici </a:t>
            </a:r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mirno</a:t>
            </a:r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sjede.   </a:t>
            </a:r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KAKO?</a:t>
            </a:r>
          </a:p>
          <a:p>
            <a:pPr algn="ctr"/>
            <a:endParaRPr lang="hr-HR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Mirno </a:t>
            </a:r>
            <a:r>
              <a:rPr lang="hr-H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dijete nam je došlo u goste.  </a:t>
            </a:r>
            <a:r>
              <a:rPr lang="hr-H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KAKVO?</a:t>
            </a:r>
            <a:endParaRPr lang="hr-H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45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9006" y="139337"/>
            <a:ext cx="11834948" cy="6644640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Prijedlozi se predlažu:</a:t>
            </a:r>
          </a:p>
          <a:p>
            <a:pPr algn="ctr"/>
            <a:endParaRPr lang="hr-HR" sz="3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zamjenicama                   imenicama                   brojevima</a:t>
            </a:r>
          </a:p>
          <a:p>
            <a:endParaRPr lang="hr-HR" sz="3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50000"/>
              </a:lnSpc>
            </a:pP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Mislila je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njega.      Hoda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krovu.        Došli su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prvoga.</a:t>
            </a:r>
          </a:p>
          <a:p>
            <a:pPr>
              <a:lnSpc>
                <a:spcPct val="250000"/>
              </a:lnSpc>
            </a:pP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Došli su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mene.        Gleda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more.        Sjedim </a:t>
            </a:r>
            <a:r>
              <a:rPr lang="hr-H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</a:t>
            </a:r>
            <a:r>
              <a:rPr lang="hr-HR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petog.          </a:t>
            </a:r>
          </a:p>
          <a:p>
            <a:pPr algn="ctr"/>
            <a:endParaRPr lang="hr-HR" sz="3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hr-HR" sz="3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479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1920" y="95794"/>
            <a:ext cx="11861074" cy="6609806"/>
          </a:xfrm>
          <a:ln w="762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hr-HR" sz="4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razlikovati priloge od prijedloga?</a:t>
            </a:r>
          </a:p>
          <a:p>
            <a:pPr algn="ctr"/>
            <a:endParaRPr lang="hr-H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4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prijedlog                                               prilog</a:t>
            </a:r>
          </a:p>
          <a:p>
            <a:endParaRPr lang="hr-H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Oluja je stigla </a:t>
            </a:r>
            <a:r>
              <a:rPr lang="hr-H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blizu</a:t>
            </a:r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grada.         Oluja je stigla već </a:t>
            </a:r>
            <a:r>
              <a:rPr lang="hr-H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blizu.</a:t>
            </a:r>
          </a:p>
          <a:p>
            <a:endParaRPr lang="hr-HR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</a:t>
            </a:r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kiše bila je duga suša.    </a:t>
            </a:r>
            <a:r>
              <a:rPr lang="hr-H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Prije </a:t>
            </a:r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</a:t>
            </a:r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češće padale kiše</a:t>
            </a:r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r-HR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Prijedlog uvijek uz imenicu s kojom se slaže, a prilog je uz </a:t>
            </a:r>
            <a:r>
              <a:rPr lang="hr-HR" sz="36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glagol</a:t>
            </a:r>
            <a:r>
              <a:rPr lang="hr-HR" sz="36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r-HR" sz="36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 prijedlog uvijek možeš postaviti pitanje Čega?, (s)Kim?, Koga?</a:t>
            </a:r>
            <a:endParaRPr lang="hr-HR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54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161</Words>
  <Application>Microsoft Office PowerPoint</Application>
  <PresentationFormat>Široki zaslon</PresentationFormat>
  <Paragraphs>34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Ponavljamo nepromjenjive vrste riječi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Ponavljamo nepromjenjive vrste riječi</dc:title>
  <dc:creator>Korisnik</dc:creator>
  <cp:lastModifiedBy>Snježana Groznica</cp:lastModifiedBy>
  <cp:revision>4</cp:revision>
  <dcterms:created xsi:type="dcterms:W3CDTF">2021-11-23T09:05:44Z</dcterms:created>
  <dcterms:modified xsi:type="dcterms:W3CDTF">2022-11-08T08:13:13Z</dcterms:modified>
</cp:coreProperties>
</file>