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99FF"/>
    <a:srgbClr val="FF9900"/>
    <a:srgbClr val="F28F7E"/>
    <a:srgbClr val="9F70D2"/>
    <a:srgbClr val="8FF9D8"/>
    <a:srgbClr val="336699"/>
    <a:srgbClr val="FF66FF"/>
    <a:srgbClr val="9933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694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481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493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132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659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115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615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88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83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951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691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9E769-18FD-43C9-8FA7-8C0A55E06196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E79C-24FE-4D0B-BAFE-C87307073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068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7800"/>
            <a:ext cx="9144000" cy="32686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hr-H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Osnovno i preneseno značenje</a:t>
            </a:r>
            <a:endParaRPr lang="hr-HR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r-HR" sz="5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-vježba-</a:t>
            </a:r>
            <a:endParaRPr lang="hr-HR" sz="5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036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98636"/>
              </p:ext>
            </p:extLst>
          </p:nvPr>
        </p:nvGraphicFramePr>
        <p:xfrm>
          <a:off x="0" y="2222499"/>
          <a:ext cx="12192000" cy="4477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44216"/>
                <a:gridCol w="9247784"/>
              </a:tblGrid>
              <a:tr h="850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gasiti – osnovno značenje</a:t>
                      </a:r>
                      <a:endParaRPr lang="hr-HR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125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gasiti – preneseno značenje</a:t>
                      </a:r>
                      <a:endParaRPr lang="hr-HR" sz="24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8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134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gušiti – osnovno značenje</a:t>
                      </a:r>
                      <a:endParaRPr lang="hr-HR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134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gušiti – preneseno značenje</a:t>
                      </a:r>
                      <a:endParaRPr lang="hr-HR" sz="24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8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241348"/>
            <a:ext cx="12077700" cy="2308324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0050" algn="l"/>
              </a:tabLst>
            </a:pPr>
            <a:r>
              <a:rPr kumimoji="0" lang="hr-HR" sz="4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Glagoli </a:t>
            </a:r>
            <a:r>
              <a:rPr kumimoji="0" lang="hr-HR" sz="48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gasiti</a:t>
            </a:r>
            <a:r>
              <a:rPr kumimoji="0" lang="hr-HR" sz="4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kumimoji="0" lang="hr-HR" sz="48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gušiti</a:t>
            </a:r>
            <a:r>
              <a:rPr kumimoji="0" lang="hr-HR" sz="4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imaju osnovna i prenesena značenja. Potraži ih!</a:t>
            </a:r>
            <a:endParaRPr kumimoji="0" lang="hr-HR" sz="4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0050" algn="l"/>
              </a:tabLst>
            </a:pPr>
            <a:endParaRPr kumimoji="0" lang="hr-HR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49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762552"/>
              </p:ext>
            </p:extLst>
          </p:nvPr>
        </p:nvGraphicFramePr>
        <p:xfrm>
          <a:off x="-88900" y="1130299"/>
          <a:ext cx="11987608" cy="5727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1115"/>
                <a:gridCol w="7666493"/>
              </a:tblGrid>
              <a:tr h="105644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Gledam  zvijezdu na nebu.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342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Vidio sam sve zvijezde.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342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Uhvatio sam morsku zvijezdu.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42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Konj ima zvijezdu na čelu.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42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Ponaša se kao filmska zvijezda.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FF9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hr-HR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FF9D8"/>
                    </a:solidFill>
                  </a:tcPr>
                </a:tc>
              </a:tr>
              <a:tr h="9342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 trnju do zvijezda.</a:t>
                      </a:r>
                      <a:endParaRPr lang="hr-HR" sz="24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28F7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28F7E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46425" y="3360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5"/>
          <p:cNvSpPr/>
          <p:nvPr/>
        </p:nvSpPr>
        <p:spPr>
          <a:xfrm>
            <a:off x="0" y="170934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Odredi značenje imenice </a:t>
            </a:r>
            <a:r>
              <a:rPr lang="hr-HR" sz="4000" b="1" i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zvijezda</a:t>
            </a:r>
            <a:r>
              <a:rPr lang="hr-HR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sljedećim primjerima:</a:t>
            </a:r>
            <a:endParaRPr lang="hr-HR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47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01808"/>
              </p:ext>
            </p:extLst>
          </p:nvPr>
        </p:nvGraphicFramePr>
        <p:xfrm>
          <a:off x="0" y="1460503"/>
          <a:ext cx="12192000" cy="5587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4288"/>
                <a:gridCol w="4567712"/>
              </a:tblGrid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Krajem srpnja udari tuča i uništi usjeve.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Njih dvojica udare prečice preko šume.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112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Udario junak na junaka.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7111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Sredinom ljeta udari suša.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Udarila mu slava u glavu.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699FF"/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Dva puta je udario u središte mete.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66FF"/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Mladić udari u gitaru, a ostali zapjevaše.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9900"/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Plug je udario u kamen, pa je traktor zastao.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kolibi udara na smolu.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5206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Lupio ga je po glavi.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F70D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399415" algn="l"/>
                        </a:tabLs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F70D2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1219200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r-HR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Koje su od navedenih rečenica u prenesenom značenju?</a:t>
            </a:r>
          </a:p>
          <a:p>
            <a:r>
              <a:rPr lang="hr-HR" sz="32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 nekim bi se rečenicama </a:t>
            </a:r>
            <a:r>
              <a:rPr lang="hr-HR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glagol </a:t>
            </a:r>
            <a:r>
              <a:rPr lang="hr-HR" sz="3200" i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udariti</a:t>
            </a:r>
            <a:r>
              <a:rPr lang="hr-HR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mogao zamijeniti glagolom koji bi rečenici dao osnovno značenje! Pokušaj to napraviti!</a:t>
            </a:r>
            <a:endParaRPr lang="hr-HR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0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470125"/>
              </p:ext>
            </p:extLst>
          </p:nvPr>
        </p:nvGraphicFramePr>
        <p:xfrm>
          <a:off x="698499" y="1803400"/>
          <a:ext cx="10248902" cy="4851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9118"/>
                <a:gridCol w="2050222"/>
                <a:gridCol w="2049118"/>
                <a:gridCol w="2050222"/>
                <a:gridCol w="2050222"/>
              </a:tblGrid>
              <a:tr h="1559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je magla na polje.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FF9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Lovro je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pao 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ispitu.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F70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svađi su 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pale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teške riječi.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28F7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 je u zadatak ta dužnost.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Pade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 na pamet naš dogovor.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699FF"/>
                    </a:solidFill>
                  </a:tcPr>
                </a:tc>
              </a:tr>
              <a:tr h="8640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6185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ispitu su mi 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teška pitanja.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 joj je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pao 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bojištu.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Teško im je 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vijest o porazu.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Zbog gospodarske krize </a:t>
                      </a: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je vlada.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</a:t>
                      </a:r>
                      <a:r>
                        <a:rPr lang="hr-HR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 je magla na oči.</a:t>
                      </a:r>
                      <a:endParaRPr lang="hr-HR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09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79400" y="235635"/>
            <a:ext cx="11595100" cy="1077218"/>
          </a:xfrm>
          <a:prstGeom prst="rect">
            <a:avLst/>
          </a:prstGeom>
          <a:solidFill>
            <a:srgbClr val="8FF9D8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99415" algn="l"/>
              </a:tabLst>
            </a:pPr>
            <a:r>
              <a:rPr lang="hr-H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Ispiši glagole koji će najbolje zamijeniti glagol </a:t>
            </a:r>
            <a:r>
              <a:rPr lang="hr-HR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pasti</a:t>
            </a:r>
            <a:r>
              <a:rPr lang="hr-HR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navedenim primjerima:</a:t>
            </a:r>
            <a:endParaRPr lang="hr-HR" sz="32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07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260</Words>
  <Application>Microsoft Office PowerPoint</Application>
  <PresentationFormat>Widescreen</PresentationFormat>
  <Paragraphs>91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Osnovno i preneseno značenje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Senija</dc:creator>
  <cp:lastModifiedBy>Senija</cp:lastModifiedBy>
  <cp:revision>5</cp:revision>
  <dcterms:created xsi:type="dcterms:W3CDTF">2015-11-30T13:57:58Z</dcterms:created>
  <dcterms:modified xsi:type="dcterms:W3CDTF">2017-09-26T13:07:38Z</dcterms:modified>
</cp:coreProperties>
</file>